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7.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11" r:id="rId10"/>
    <p:sldMasterId id="2147483933" r:id="rId11"/>
  </p:sldMasterIdLst>
  <p:notesMasterIdLst>
    <p:notesMasterId r:id="rId39"/>
  </p:notesMasterIdLst>
  <p:sldIdLst>
    <p:sldId id="662" r:id="rId12"/>
    <p:sldId id="667" r:id="rId13"/>
    <p:sldId id="651" r:id="rId14"/>
    <p:sldId id="666" r:id="rId15"/>
    <p:sldId id="663" r:id="rId16"/>
    <p:sldId id="671" r:id="rId17"/>
    <p:sldId id="652" r:id="rId18"/>
    <p:sldId id="653" r:id="rId19"/>
    <p:sldId id="654" r:id="rId20"/>
    <p:sldId id="655" r:id="rId21"/>
    <p:sldId id="656" r:id="rId22"/>
    <p:sldId id="657" r:id="rId23"/>
    <p:sldId id="658" r:id="rId24"/>
    <p:sldId id="659" r:id="rId25"/>
    <p:sldId id="660" r:id="rId26"/>
    <p:sldId id="664" r:id="rId27"/>
    <p:sldId id="665" r:id="rId28"/>
    <p:sldId id="661" r:id="rId29"/>
    <p:sldId id="668" r:id="rId30"/>
    <p:sldId id="670" r:id="rId31"/>
    <p:sldId id="257" r:id="rId32"/>
    <p:sldId id="258" r:id="rId33"/>
    <p:sldId id="259" r:id="rId34"/>
    <p:sldId id="260" r:id="rId35"/>
    <p:sldId id="261" r:id="rId36"/>
    <p:sldId id="262" r:id="rId37"/>
    <p:sldId id="263"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62"/>
            <p14:sldId id="667"/>
          </p14:sldIdLst>
        </p14:section>
        <p14:section name="Presentation" id="{6ECFEE84-0763-4195-A954-1A6BD7FD1EFF}">
          <p14:sldIdLst>
            <p14:sldId id="651"/>
            <p14:sldId id="666"/>
            <p14:sldId id="663"/>
            <p14:sldId id="671"/>
            <p14:sldId id="652"/>
            <p14:sldId id="653"/>
            <p14:sldId id="654"/>
            <p14:sldId id="655"/>
            <p14:sldId id="656"/>
            <p14:sldId id="657"/>
            <p14:sldId id="658"/>
            <p14:sldId id="659"/>
            <p14:sldId id="660"/>
            <p14:sldId id="664"/>
            <p14:sldId id="665"/>
            <p14:sldId id="661"/>
            <p14:sldId id="668"/>
            <p14:sldId id="670"/>
            <p14:sldId id="257"/>
            <p14:sldId id="258"/>
            <p14:sldId id="259"/>
            <p14:sldId id="260"/>
            <p14:sldId id="261"/>
            <p14:sldId id="262"/>
            <p14:sldId id="263"/>
          </p14:sldIdLst>
        </p14:section>
        <p14:section name="Exit" id="{26D33BE0-B19C-465D-8801-1598009CC0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66667" autoAdjust="0"/>
  </p:normalViewPr>
  <p:slideViewPr>
    <p:cSldViewPr snapToGrid="0">
      <p:cViewPr varScale="1">
        <p:scale>
          <a:sx n="58" d="100"/>
          <a:sy n="58" d="100"/>
        </p:scale>
        <p:origin x="1512" y="3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4/21/2018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Hope you all enjoyed awesome lunch and having an awesome 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Apparently thanks and welcome</a:t>
            </a:r>
          </a:p>
          <a:p>
            <a:r>
              <a:rPr lang="en-US" sz="1200" kern="1200" dirty="0">
                <a:solidFill>
                  <a:schemeClr val="tx1"/>
                </a:solidFill>
                <a:effectLst/>
                <a:latin typeface="+mn-lt"/>
                <a:ea typeface="+mn-ea"/>
                <a:cs typeface="+mn-cs"/>
              </a:rPr>
              <a:t>Not just any monitoring, but proactive monitoring!</a:t>
            </a:r>
          </a:p>
          <a:p>
            <a:r>
              <a:rPr lang="en-US" sz="1200" kern="1200" dirty="0">
                <a:solidFill>
                  <a:schemeClr val="tx1"/>
                </a:solidFill>
                <a:effectLst/>
                <a:latin typeface="+mn-lt"/>
                <a:ea typeface="+mn-ea"/>
                <a:cs typeface="+mn-cs"/>
              </a:rPr>
              <a:t>This session will help you and your team identify issues before your users have a chance to tweet, email or Instagram that issue that affects their smooth user experience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Visual Studio (Code) tooling, </a:t>
            </a:r>
          </a:p>
          <a:p>
            <a:r>
              <a:rPr lang="en-US" sz="1200" kern="1200" dirty="0">
                <a:solidFill>
                  <a:schemeClr val="tx1"/>
                </a:solidFill>
                <a:effectLst/>
                <a:latin typeface="+mn-lt"/>
                <a:ea typeface="+mn-ea"/>
                <a:cs typeface="+mn-cs"/>
              </a:rPr>
              <a:t>intelligent monitoring, </a:t>
            </a:r>
          </a:p>
          <a:p>
            <a:r>
              <a:rPr lang="en-US" sz="1200" kern="1200" dirty="0">
                <a:solidFill>
                  <a:schemeClr val="tx1"/>
                </a:solidFill>
                <a:effectLst/>
                <a:latin typeface="+mn-lt"/>
                <a:ea typeface="+mn-ea"/>
                <a:cs typeface="+mn-cs"/>
              </a:rPr>
              <a:t>advance analytics, </a:t>
            </a:r>
          </a:p>
          <a:p>
            <a:r>
              <a:rPr lang="en-US" sz="1200" kern="1200" dirty="0">
                <a:solidFill>
                  <a:schemeClr val="tx1"/>
                </a:solidFill>
                <a:effectLst/>
                <a:latin typeface="+mn-lt"/>
                <a:ea typeface="+mn-ea"/>
                <a:cs typeface="+mn-cs"/>
              </a:rPr>
              <a:t>dependency maps and </a:t>
            </a:r>
            <a:r>
              <a:rPr lang="en-US" sz="1200" kern="1200" dirty="0" err="1">
                <a:solidFill>
                  <a:schemeClr val="tx1"/>
                </a:solidFill>
                <a:effectLst/>
                <a:latin typeface="+mn-lt"/>
                <a:ea typeface="+mn-ea"/>
                <a:cs typeface="+mn-cs"/>
              </a:rPr>
              <a:t>devops</a:t>
            </a:r>
            <a:r>
              <a:rPr lang="en-US" sz="1200" kern="1200" dirty="0">
                <a:solidFill>
                  <a:schemeClr val="tx1"/>
                </a:solidFill>
                <a:effectLst/>
                <a:latin typeface="+mn-lt"/>
                <a:ea typeface="+mn-ea"/>
                <a:cs typeface="+mn-cs"/>
              </a:rPr>
              <a:t> integration are some of the awesome features that AppInsights have to offer .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delighted, Operations teams are happy and managers can finally focus on creating awesome teams and products instead of firefighting issue after issue.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Don't believe me? Great! Join me in this session and let me prove you wrong!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3936314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4067503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247865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capturing dependencies is a cool feature. try </a:t>
            </a:r>
            <a:r>
              <a:rPr lang="en-US" dirty="0" err="1"/>
              <a:t>sql</a:t>
            </a:r>
            <a:r>
              <a:rPr lang="en-US" dirty="0"/>
              <a:t> server</a:t>
            </a:r>
          </a:p>
          <a:p>
            <a:r>
              <a:rPr lang="en-US" dirty="0"/>
              <a:t>there are lot of information user click and </a:t>
            </a:r>
            <a:r>
              <a:rPr lang="en-US" dirty="0" err="1"/>
              <a:t>sql</a:t>
            </a:r>
            <a:r>
              <a:rPr lang="en-US" dirty="0"/>
              <a:t> error</a:t>
            </a:r>
          </a:p>
          <a:p>
            <a:r>
              <a:rPr lang="en-US" dirty="0"/>
              <a:t>requests both on client side and server(correlate both client and server)</a:t>
            </a:r>
          </a:p>
          <a:p>
            <a:r>
              <a:rPr lang="en-US" dirty="0"/>
              <a:t>traces using </a:t>
            </a:r>
            <a:r>
              <a:rPr lang="en-US" dirty="0" err="1"/>
              <a:t>serilog</a:t>
            </a:r>
            <a:r>
              <a:rPr lang="en-US" dirty="0"/>
              <a:t> (structured logging , performance counter with specific customer)</a:t>
            </a:r>
          </a:p>
          <a:p>
            <a:r>
              <a:rPr lang="en-US" dirty="0"/>
              <a:t>logging </a:t>
            </a:r>
            <a:r>
              <a:rPr lang="en-US" dirty="0" err="1"/>
              <a:t>depenedencies</a:t>
            </a:r>
            <a:r>
              <a:rPr lang="en-US" dirty="0"/>
              <a:t> with custom details different view</a:t>
            </a:r>
          </a:p>
          <a:p>
            <a:r>
              <a:rPr lang="en-US" dirty="0"/>
              <a:t>failed request- drill down to </a:t>
            </a:r>
            <a:r>
              <a:rPr lang="en-US" dirty="0" err="1"/>
              <a:t>spefici</a:t>
            </a:r>
            <a:r>
              <a:rPr lang="en-US" dirty="0"/>
              <a:t> exception and which line of code. which is really useful</a:t>
            </a:r>
          </a:p>
          <a:p>
            <a:r>
              <a:rPr lang="en-US" dirty="0"/>
              <a:t>usage - who is using my application from different locations session by country ( this is not like google </a:t>
            </a:r>
            <a:r>
              <a:rPr lang="en-US" dirty="0" err="1"/>
              <a:t>analytc</a:t>
            </a:r>
            <a:r>
              <a:rPr lang="en-US" dirty="0"/>
              <a:t>)</a:t>
            </a:r>
          </a:p>
          <a:p>
            <a:r>
              <a:rPr lang="en-US" dirty="0"/>
              <a:t>performance - which page is fast in terms of load</a:t>
            </a:r>
          </a:p>
          <a:p>
            <a:r>
              <a:rPr lang="en-US" dirty="0"/>
              <a:t>servers- </a:t>
            </a:r>
          </a:p>
          <a:p>
            <a:r>
              <a:rPr lang="en-US" dirty="0"/>
              <a:t>browsers - how long does it take to render my SPA </a:t>
            </a:r>
            <a:r>
              <a:rPr lang="en-US" dirty="0" err="1"/>
              <a:t>etc</a:t>
            </a:r>
            <a:endParaRPr lang="en-US" dirty="0"/>
          </a:p>
          <a:p>
            <a:r>
              <a:rPr lang="en-US" dirty="0"/>
              <a:t>really production application( load test on </a:t>
            </a:r>
            <a:r>
              <a:rPr lang="en-US" dirty="0" err="1"/>
              <a:t>applicaiton</a:t>
            </a:r>
            <a:r>
              <a:rPr lang="en-US" dirty="0"/>
              <a:t>)</a:t>
            </a:r>
          </a:p>
          <a:p>
            <a:r>
              <a:rPr lang="en-US" dirty="0"/>
              <a:t>Analytics - Soft  of addon or separate based on internal tool used at </a:t>
            </a:r>
            <a:r>
              <a:rPr lang="en-US" dirty="0" err="1"/>
              <a:t>microsoft</a:t>
            </a:r>
            <a:r>
              <a:rPr lang="en-US" dirty="0"/>
              <a:t>, pretty much same as </a:t>
            </a:r>
            <a:r>
              <a:rPr lang="en-US" dirty="0" err="1"/>
              <a:t>sql</a:t>
            </a:r>
            <a:r>
              <a:rPr lang="en-US" dirty="0"/>
              <a:t> queries on top</a:t>
            </a:r>
          </a:p>
          <a:p>
            <a:r>
              <a:rPr lang="en-US" dirty="0"/>
              <a:t>of your logging information, also you can run queries on top of that.</a:t>
            </a:r>
          </a:p>
          <a:p>
            <a:r>
              <a:rPr lang="en-US" dirty="0"/>
              <a:t>queries over logs</a:t>
            </a:r>
          </a:p>
          <a:p>
            <a:r>
              <a:rPr lang="en-US" dirty="0"/>
              <a:t>based on datasets</a:t>
            </a:r>
          </a:p>
          <a:p>
            <a:r>
              <a:rPr lang="en-US" dirty="0"/>
              <a:t>there are number of dimensions that you send to app </a:t>
            </a:r>
            <a:r>
              <a:rPr lang="en-US" dirty="0" err="1"/>
              <a:t>inshgts</a:t>
            </a:r>
            <a:r>
              <a:rPr lang="en-US" dirty="0"/>
              <a:t>, can be used as inputs for queries</a:t>
            </a:r>
          </a:p>
          <a:p>
            <a:r>
              <a:rPr lang="en-US" dirty="0"/>
              <a:t>where clauses , project , join with datasets</a:t>
            </a:r>
          </a:p>
          <a:p>
            <a:r>
              <a:rPr lang="en-US" dirty="0"/>
              <a:t>render those as table or as charts which would give some graphical information.</a:t>
            </a:r>
          </a:p>
          <a:p>
            <a:r>
              <a:rPr lang="en-US" dirty="0"/>
              <a:t>should not take too long</a:t>
            </a:r>
          </a:p>
          <a:p>
            <a:r>
              <a:rPr lang="en-US" dirty="0"/>
              <a:t>this is the view that you have in application analytics. </a:t>
            </a:r>
            <a:r>
              <a:rPr lang="en-US" dirty="0" err="1"/>
              <a:t>predfined</a:t>
            </a:r>
            <a:r>
              <a:rPr lang="en-US" dirty="0"/>
              <a:t> queries that comes</a:t>
            </a:r>
          </a:p>
          <a:p>
            <a:r>
              <a:rPr lang="en-US" dirty="0" err="1"/>
              <a:t>thats</a:t>
            </a:r>
            <a:r>
              <a:rPr lang="en-US" dirty="0"/>
              <a:t> powerful given that </a:t>
            </a:r>
            <a:r>
              <a:rPr lang="en-US" dirty="0" err="1"/>
              <a:t>i</a:t>
            </a:r>
            <a:r>
              <a:rPr lang="en-US" dirty="0"/>
              <a:t> am running query on data</a:t>
            </a:r>
          </a:p>
          <a:p>
            <a:r>
              <a:rPr lang="en-US" dirty="0"/>
              <a:t>visual studio plugin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59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solidFill>
              </a:rPr>
              <a:t>Monitor your web sites with simple pings to complex</a:t>
            </a:r>
            <a:br>
              <a:rPr lang="en-US" sz="1200" kern="0" dirty="0">
                <a:solidFill>
                  <a:schemeClr val="tx1"/>
                </a:solidFill>
              </a:rPr>
            </a:br>
            <a:r>
              <a:rPr lang="en-US" sz="1200" kern="0" dirty="0">
                <a:solidFill>
                  <a:schemeClr val="tx1"/>
                </a:solidFill>
              </a:rPr>
              <a:t>web tests from points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solidFill>
              </a:rPr>
              <a:t>Quickly diagnose issues by accessing rich </a:t>
            </a:r>
            <a:r>
              <a:rPr lang="en-US" sz="1200" kern="0" spc="30" dirty="0">
                <a:solidFill>
                  <a:schemeClr val="tx1"/>
                </a:solidFill>
              </a:rPr>
              <a:t>application performance data from the client view to dependencies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solidFill>
              </a:rPr>
              <a:t>Real time view of crashes happening on devices, allowing you to focus on fixing key issues with the biggest </a:t>
            </a:r>
            <a:br>
              <a:rPr lang="en-US" sz="1200" kern="0" dirty="0">
                <a:solidFill>
                  <a:schemeClr val="tx1"/>
                </a:solidFill>
              </a:rPr>
            </a:br>
            <a:r>
              <a:rPr lang="en-US" sz="1200" kern="0" dirty="0">
                <a:solidFill>
                  <a:schemeClr val="tx1"/>
                </a:solidFill>
              </a:rPr>
              <a:t>impact first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2269D52-CA35-4613-8BBB-B8C8A0A7FBC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104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1200" kern="0" spc="50" dirty="0">
                <a:solidFill>
                  <a:schemeClr val="tx1"/>
                </a:solidFill>
              </a:rPr>
              <a:t>Understand where your users are </a:t>
            </a:r>
            <a:r>
              <a:rPr lang="en-US" sz="1200" kern="0" spc="-30" dirty="0">
                <a:solidFill>
                  <a:schemeClr val="tx1"/>
                </a:solidFill>
              </a:rPr>
              <a:t>coming from and where they spend </a:t>
            </a:r>
            <a:r>
              <a:rPr lang="en-US" sz="1200" kern="0" dirty="0">
                <a:solidFill>
                  <a:schemeClr val="tx1"/>
                </a:solidFill>
              </a:rPr>
              <a:t>most of their time</a:t>
            </a:r>
            <a:endParaRPr lang="en-US" sz="1200" kern="0" spc="-10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3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1200" kern="0" dirty="0">
                <a:solidFill>
                  <a:schemeClr val="tx1"/>
                </a:solidFill>
              </a:rPr>
              <a:t>Prioritize future investments and continuously improve your app </a:t>
            </a:r>
            <a:r>
              <a:rPr lang="en-US" sz="1200" kern="0" spc="-40" dirty="0">
                <a:solidFill>
                  <a:schemeClr val="tx1"/>
                </a:solidFill>
              </a:rPr>
              <a:t>based on user activity and usage</a:t>
            </a:r>
            <a:br>
              <a:rPr lang="en-US" sz="1200" kern="0" dirty="0">
                <a:solidFill>
                  <a:schemeClr val="tx1"/>
                </a:solidFill>
              </a:rPr>
            </a:br>
            <a:r>
              <a:rPr lang="en-US" sz="1200" kern="0" dirty="0">
                <a:solidFill>
                  <a:schemeClr val="tx1"/>
                </a:solidFill>
              </a:rPr>
              <a:t>patterns and trends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28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running a </a:t>
            </a:r>
            <a:r>
              <a:rPr lang="en-US" dirty="0" err="1"/>
              <a:t>vm</a:t>
            </a:r>
            <a:r>
              <a:rPr lang="en-US" dirty="0"/>
              <a:t> and want to log </a:t>
            </a:r>
            <a:r>
              <a:rPr lang="en-US" dirty="0" err="1"/>
              <a:t>vm</a:t>
            </a:r>
            <a:r>
              <a:rPr lang="en-US" dirty="0"/>
              <a:t> information you need to add those agents to log information.</a:t>
            </a:r>
          </a:p>
          <a:p>
            <a:r>
              <a:rPr lang="en-US" dirty="0"/>
              <a:t>custom events. you have to add </a:t>
            </a:r>
            <a:r>
              <a:rPr lang="en-US" dirty="0" err="1"/>
              <a:t>telemetery</a:t>
            </a:r>
            <a:r>
              <a:rPr lang="en-US" dirty="0"/>
              <a:t> client which you can use to track custom </a:t>
            </a:r>
            <a:r>
              <a:rPr lang="en-US" dirty="0" err="1"/>
              <a:t>evnets</a:t>
            </a:r>
            <a:endParaRPr lang="en-US" dirty="0"/>
          </a:p>
          <a:p>
            <a:r>
              <a:rPr lang="en-US" dirty="0"/>
              <a:t>couple of things to do , its not rocket science its very easy to get started.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229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server-client application, the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 App allows you to edit and run your notebooks</a:t>
            </a:r>
          </a:p>
          <a:p>
            <a:r>
              <a:rPr lang="en-US" sz="1200" kern="1200" dirty="0">
                <a:solidFill>
                  <a:schemeClr val="tx1"/>
                </a:solidFill>
                <a:effectLst/>
                <a:latin typeface="+mn-lt"/>
                <a:ea typeface="+mn-ea"/>
                <a:cs typeface="+mn-cs"/>
              </a:rPr>
              <a:t>Access without the internet</a:t>
            </a:r>
          </a:p>
          <a:p>
            <a:r>
              <a:rPr lang="en-US" sz="1200" kern="1200" dirty="0">
                <a:solidFill>
                  <a:schemeClr val="tx1"/>
                </a:solidFill>
                <a:effectLst/>
                <a:latin typeface="+mn-lt"/>
                <a:ea typeface="+mn-ea"/>
                <a:cs typeface="+mn-cs"/>
              </a:rPr>
              <a:t>Its two main components are the kernels and a dashboard.</a:t>
            </a:r>
          </a:p>
          <a:p>
            <a:r>
              <a:rPr lang="en-US" sz="1200" kern="1200" dirty="0">
                <a:solidFill>
                  <a:schemeClr val="tx1"/>
                </a:solidFill>
                <a:effectLst/>
                <a:latin typeface="+mn-lt"/>
                <a:ea typeface="+mn-ea"/>
                <a:cs typeface="+mn-cs"/>
              </a:rPr>
              <a:t>A kernel is a program that runs and introspects the user’s code. </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 App has a kernel for Python code, </a:t>
            </a:r>
          </a:p>
          <a:p>
            <a:r>
              <a:rPr lang="en-US" sz="1200" kern="1200" dirty="0">
                <a:solidFill>
                  <a:schemeClr val="tx1"/>
                </a:solidFill>
                <a:effectLst/>
                <a:latin typeface="+mn-lt"/>
                <a:ea typeface="+mn-ea"/>
                <a:cs typeface="+mn-cs"/>
              </a:rPr>
              <a:t>The dashboard of the application not only shows you the notebook documents that you have made and can reopen but can also be used to manage the kernels: you can which ones are running and shut them down if necessary.</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6742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Supports all imports and exports</a:t>
            </a:r>
          </a:p>
          <a:p>
            <a:pPr lvl="0"/>
            <a:r>
              <a:rPr lang="en-US" sz="1200" kern="1200" dirty="0">
                <a:solidFill>
                  <a:schemeClr val="tx1"/>
                </a:solidFill>
                <a:effectLst/>
                <a:latin typeface="+mn-lt"/>
                <a:ea typeface="+mn-ea"/>
                <a:cs typeface="+mn-cs"/>
              </a:rPr>
              <a:t>Great for sharing and collaborative work</a:t>
            </a:r>
          </a:p>
          <a:p>
            <a:pPr lvl="0"/>
            <a:r>
              <a:rPr lang="en-US" sz="1200" kern="1200" dirty="0">
                <a:solidFill>
                  <a:schemeClr val="tx1"/>
                </a:solidFill>
                <a:effectLst/>
                <a:latin typeface="+mn-lt"/>
                <a:ea typeface="+mn-ea"/>
                <a:cs typeface="+mn-cs"/>
              </a:rPr>
              <a:t>Supports variety of data types within the same window such as text, code, graphs, videos, pictures</a:t>
            </a:r>
          </a:p>
          <a:p>
            <a:pPr lvl="0"/>
            <a:r>
              <a:rPr lang="en-US" sz="1200" kern="1200" dirty="0">
                <a:solidFill>
                  <a:schemeClr val="tx1"/>
                </a:solidFill>
                <a:effectLst/>
                <a:latin typeface="+mn-lt"/>
                <a:ea typeface="+mn-ea"/>
                <a:cs typeface="+mn-cs"/>
              </a:rPr>
              <a:t>Great for Visualizations</a:t>
            </a:r>
          </a:p>
          <a:p>
            <a:pPr lvl="0"/>
            <a:r>
              <a:rPr lang="en-US" sz="1200" kern="1200" dirty="0">
                <a:solidFill>
                  <a:schemeClr val="tx1"/>
                </a:solidFill>
                <a:effectLst/>
                <a:latin typeface="+mn-lt"/>
                <a:ea typeface="+mn-ea"/>
                <a:cs typeface="+mn-cs"/>
              </a:rPr>
              <a:t>Enables parallel computing</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066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sounds interesting and want to experiment</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461544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061267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24934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a:t>
            </a:r>
          </a:p>
          <a:p>
            <a:endParaRPr lang="en-US" dirty="0"/>
          </a:p>
          <a:p>
            <a:r>
              <a:rPr lang="en-US" dirty="0"/>
              <a:t>structured logging enrich technical logs with business data</a:t>
            </a:r>
          </a:p>
          <a:p>
            <a:endParaRPr lang="en-US" dirty="0"/>
          </a:p>
          <a:p>
            <a:r>
              <a:rPr lang="en-US" dirty="0"/>
              <a:t>thank you for being here enjoy the rest of the day.</a:t>
            </a:r>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347858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application crashed every time I am drinking coke </a:t>
            </a:r>
            <a:r>
              <a:rPr lang="en-US" dirty="0"/>
              <a:t>Time out procedure </a:t>
            </a:r>
          </a:p>
          <a:p>
            <a:r>
              <a:rPr lang="en-US" dirty="0"/>
              <a:t>One who manage 24/7 operations </a:t>
            </a:r>
            <a:r>
              <a:rPr lang="en-US" dirty="0" err="1"/>
              <a:t>Question?two</a:t>
            </a:r>
            <a:r>
              <a:rPr lang="en-US" dirty="0"/>
              <a:t> components, Every application different</a:t>
            </a:r>
          </a:p>
          <a:p>
            <a:r>
              <a:rPr lang="en-US" dirty="0"/>
              <a:t>today we have very different components</a:t>
            </a:r>
          </a:p>
          <a:p>
            <a:r>
              <a:rPr lang="en-US" dirty="0"/>
              <a:t>Not hello world ,a lot of things flying around all over the place one of the</a:t>
            </a:r>
          </a:p>
          <a:p>
            <a:r>
              <a:rPr lang="en-US" dirty="0"/>
              <a:t>obvious thing to manage is to log all the things.</a:t>
            </a:r>
          </a:p>
          <a:p>
            <a:r>
              <a:rPr lang="en-US" dirty="0"/>
              <a:t>when site is down everyone is stressed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 to a file somewhere on the file and distributed to customers who never looked or understand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54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log files really suck. typically why would you log stuffs in application</a:t>
            </a:r>
          </a:p>
          <a:p>
            <a:r>
              <a:rPr lang="en-US" dirty="0"/>
              <a:t>troubleshooting-  did a problem occur? where? our code? machine </a:t>
            </a:r>
          </a:p>
          <a:p>
            <a:r>
              <a:rPr lang="en-US" dirty="0"/>
              <a:t>performance/cost = did we make application slower - how many requests are coming, may be need of addition machines</a:t>
            </a:r>
          </a:p>
          <a:p>
            <a:r>
              <a:rPr lang="en-US" dirty="0"/>
              <a:t>improvement- can a problem be detected or avoided - exception is occurring, what is the causing</a:t>
            </a:r>
          </a:p>
          <a:p>
            <a:r>
              <a:rPr lang="en-US" dirty="0"/>
              <a:t>trends - need more storage? need more servers? - disk runs out of space, how can </a:t>
            </a:r>
            <a:r>
              <a:rPr lang="en-US" dirty="0" err="1"/>
              <a:t>i</a:t>
            </a:r>
            <a:r>
              <a:rPr lang="en-US" dirty="0"/>
              <a:t> fix this </a:t>
            </a:r>
          </a:p>
          <a:p>
            <a:r>
              <a:rPr lang="en-US" dirty="0"/>
              <a:t>customer experience - are people happy? or seeing error after error? 5 seconds to load application </a:t>
            </a:r>
          </a:p>
          <a:p>
            <a:r>
              <a:rPr lang="en-US" dirty="0"/>
              <a:t>business decisions - can we increase sales based on log data/telemetry - page views  number of orders go to your </a:t>
            </a:r>
            <a:r>
              <a:rPr lang="en-US" dirty="0" err="1"/>
              <a:t>transacation</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2522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a:t>
            </a:r>
            <a:r>
              <a:rPr lang="en-US" dirty="0"/>
              <a:t> see 80 pages  document on a regular basis</a:t>
            </a:r>
          </a:p>
          <a:p>
            <a:r>
              <a:rPr lang="en-US" dirty="0"/>
              <a:t>security audits, review and early detection</a:t>
            </a:r>
          </a:p>
          <a:p>
            <a:r>
              <a:rPr lang="en-US" dirty="0"/>
              <a:t>Telemetry collected at each level</a:t>
            </a:r>
          </a:p>
          <a:p>
            <a:r>
              <a:rPr lang="en-US" dirty="0"/>
              <a:t>Process and stored at once</a:t>
            </a:r>
          </a:p>
          <a:p>
            <a:r>
              <a:rPr lang="en-US" dirty="0"/>
              <a:t>360 view availability performance and </a:t>
            </a:r>
            <a:r>
              <a:rPr lang="en-US" dirty="0" err="1"/>
              <a:t>uage</a:t>
            </a:r>
            <a:r>
              <a:rPr lang="en-US" dirty="0"/>
              <a:t> patterns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9:24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655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 interface typed implementation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line logger</a:t>
            </a:r>
          </a:p>
          <a:p>
            <a:r>
              <a:rPr lang="en-US" dirty="0"/>
              <a:t>something super simple.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all look serious but this is something fun to implement.</a:t>
            </a:r>
          </a:p>
          <a:p>
            <a:r>
              <a:rPr lang="en-US" dirty="0"/>
              <a:t>Using </a:t>
            </a:r>
            <a:r>
              <a:rPr lang="en-US" dirty="0" err="1"/>
              <a:t>serilog</a:t>
            </a:r>
            <a:r>
              <a:rPr lang="en-US" dirty="0"/>
              <a:t>, </a:t>
            </a:r>
            <a:r>
              <a:rPr lang="en-US" dirty="0" err="1"/>
              <a:t>serilog</a:t>
            </a:r>
            <a:r>
              <a:rPr lang="en-US" dirty="0"/>
              <a:t> sync</a:t>
            </a:r>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5775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tracking change history</a:t>
            </a:r>
          </a:p>
          <a:p>
            <a:r>
              <a:rPr lang="en-US" dirty="0"/>
              <a:t>wat sort of changes have been done in the system.</a:t>
            </a:r>
          </a:p>
          <a:p>
            <a:endParaRPr lang="en-US" dirty="0"/>
          </a:p>
          <a:p>
            <a:r>
              <a:rPr lang="en-US" dirty="0"/>
              <a:t>what to log</a:t>
            </a:r>
          </a:p>
          <a:p>
            <a:r>
              <a:rPr lang="en-US" dirty="0"/>
              <a:t>event  </a:t>
            </a:r>
          </a:p>
          <a:p>
            <a:r>
              <a:rPr lang="en-US" dirty="0"/>
              <a:t>audit logs - </a:t>
            </a:r>
          </a:p>
          <a:p>
            <a:r>
              <a:rPr lang="en-US" dirty="0"/>
              <a:t>activity logs  </a:t>
            </a:r>
          </a:p>
          <a:p>
            <a:r>
              <a:rPr lang="en-US" dirty="0"/>
              <a:t>history logs  </a:t>
            </a:r>
          </a:p>
          <a:p>
            <a:endParaRPr lang="en-US" dirty="0"/>
          </a:p>
          <a:p>
            <a:r>
              <a:rPr lang="en-US" dirty="0"/>
              <a:t>things going in the system.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19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out of the box, also enriches your data</a:t>
            </a:r>
          </a:p>
          <a:p>
            <a:r>
              <a:rPr lang="en-US" dirty="0"/>
              <a:t> </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36910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correlate specific trace message with your </a:t>
            </a:r>
            <a:r>
              <a:rPr lang="en-US" dirty="0" err="1"/>
              <a:t>cpu</a:t>
            </a:r>
            <a:r>
              <a:rPr lang="en-US" dirty="0"/>
              <a:t> machine, the information is already on </a:t>
            </a:r>
            <a:r>
              <a:rPr lang="en-US" dirty="0" err="1"/>
              <a:t>appinsights</a:t>
            </a:r>
            <a:r>
              <a:rPr lang="en-US" dirty="0"/>
              <a:t>, you have to just query it</a:t>
            </a:r>
          </a:p>
          <a:p>
            <a:endParaRPr lang="en-US" dirty="0"/>
          </a:p>
          <a:p>
            <a:r>
              <a:rPr lang="en-US" dirty="0"/>
              <a:t>Allows you not only to ship login information but also custom events, so that</a:t>
            </a:r>
          </a:p>
          <a:p>
            <a:r>
              <a:rPr lang="en-US" dirty="0"/>
              <a:t>we can correlate event with business information( combine information for analysis)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90 days , </a:t>
            </a:r>
            <a:r>
              <a:rPr lang="en-US" dirty="0" err="1"/>
              <a:t>continous</a:t>
            </a:r>
            <a:r>
              <a:rPr lang="en-US" dirty="0"/>
              <a:t> export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4/21/2018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82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34.jpe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21-04-2018</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21-04-2018</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4/21/2018</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983627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spTree>
    <p:extLst>
      <p:ext uri="{BB962C8B-B14F-4D97-AF65-F5344CB8AC3E}">
        <p14:creationId xmlns:p14="http://schemas.microsoft.com/office/powerpoint/2010/main" val="77607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40548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0270"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Tree>
    <p:extLst>
      <p:ext uri="{BB962C8B-B14F-4D97-AF65-F5344CB8AC3E}">
        <p14:creationId xmlns:p14="http://schemas.microsoft.com/office/powerpoint/2010/main" val="176387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95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565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2481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87847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tx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27533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29249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34281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329885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1657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0195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61382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1">
                <a:solidFill>
                  <a:srgbClr val="FFFFFF"/>
                </a:solidFill>
              </a:defRPr>
            </a:lvl2pPr>
            <a:lvl3pPr marL="227098" indent="0">
              <a:buNone/>
              <a:tabLst/>
              <a:defRPr sz="1961">
                <a:solidFill>
                  <a:srgbClr val="FFFFFF"/>
                </a:solidFill>
              </a:defRPr>
            </a:lvl3pPr>
            <a:lvl4pPr marL="451085" indent="0">
              <a:buNone/>
              <a:defRPr>
                <a:solidFill>
                  <a:srgbClr val="FFFFFF"/>
                </a:solidFill>
              </a:defRPr>
            </a:lvl4pPr>
            <a:lvl5pPr marL="671963"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00294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94851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2"/>
            <a:ext cx="7837954" cy="727645"/>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12269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95807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3" y="2082616"/>
            <a:ext cx="11653523"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54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69243" y="2082617"/>
            <a:ext cx="7171399"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01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5" y="1189177"/>
            <a:ext cx="5378548"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5856078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33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41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solidFill>
                  <a:schemeClr val="bg1"/>
                </a:solidFill>
              </a:defRPr>
            </a:lvl1pPr>
          </a:lstStyle>
          <a:p>
            <a:r>
              <a:rPr lang="en-US" dirty="0"/>
              <a:t>Section title</a:t>
            </a:r>
          </a:p>
        </p:txBody>
      </p:sp>
    </p:spTree>
    <p:extLst>
      <p:ext uri="{BB962C8B-B14F-4D97-AF65-F5344CB8AC3E}">
        <p14:creationId xmlns:p14="http://schemas.microsoft.com/office/powerpoint/2010/main" val="362630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9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308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06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57178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659"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6"/>
            <a:ext cx="11653522"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1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2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087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53" indent="-28465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71" indent="-27531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20" indent="-28465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7" indent="-22398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97" indent="-22398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0158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title bar at top - white page">
    <p:spTree>
      <p:nvGrpSpPr>
        <p:cNvPr id="1" name=""/>
        <p:cNvGrpSpPr/>
        <p:nvPr/>
      </p:nvGrpSpPr>
      <p:grpSpPr>
        <a:xfrm>
          <a:off x="0" y="0"/>
          <a:ext cx="0" cy="0"/>
          <a:chOff x="0" y="0"/>
          <a:chExt cx="0" cy="0"/>
        </a:xfrm>
      </p:grpSpPr>
      <p:sp>
        <p:nvSpPr>
          <p:cNvPr id="5" name="Title 1"/>
          <p:cNvSpPr>
            <a:spLocks noGrp="1"/>
          </p:cNvSpPr>
          <p:nvPr>
            <p:ph type="ctrTitle"/>
          </p:nvPr>
        </p:nvSpPr>
        <p:spPr>
          <a:xfrm>
            <a:off x="393080" y="173839"/>
            <a:ext cx="10363200" cy="517064"/>
          </a:xfrm>
          <a:prstGeom prst="rect">
            <a:avLst/>
          </a:prstGeom>
        </p:spPr>
        <p:txBody>
          <a:bodyPr lIns="0" tIns="0" rIns="0" bIns="0" anchor="t" anchorCtr="0"/>
          <a:lstStyle>
            <a:lvl1pPr algn="l">
              <a:defRPr sz="3732">
                <a:solidFill>
                  <a:schemeClr val="tx1"/>
                </a:solidFill>
                <a:latin typeface="Segoe UI Ligh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387549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p:spPr>
        <p:txBody>
          <a:bodyPr/>
          <a:lstStyle>
            <a:lvl1pPr>
              <a:defRPr>
                <a:solidFill>
                  <a:srgbClr val="FFFFFF"/>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77953" y="1402082"/>
            <a:ext cx="11151917" cy="205203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194621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457"/>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011F9C49-6C77-4208-AA11-036F4E8A7FB8}" type="datetimeFigureOut">
              <a:rPr lang="en-US" smtClean="0">
                <a:solidFill>
                  <a:srgbClr val="000000"/>
                </a:solidFill>
              </a:rPr>
              <a:pPr defTabSz="914225"/>
              <a:t>4/21/2018</a:t>
            </a:fld>
            <a:endParaRPr lang="en-US">
              <a:solidFill>
                <a:srgbClr val="00000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endParaRPr lang="en-US">
              <a:solidFill>
                <a:srgbClr val="00000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512E5E80-4611-494C-878B-26E813756901}" type="slidenum">
              <a:rPr lang="en-US" smtClean="0">
                <a:solidFill>
                  <a:srgbClr val="000000"/>
                </a:solidFill>
              </a:rPr>
              <a:pPr defTabSz="914225"/>
              <a:t>‹#›</a:t>
            </a:fld>
            <a:endParaRPr lang="en-US">
              <a:solidFill>
                <a:srgbClr val="000000"/>
              </a:solidFill>
            </a:endParaRPr>
          </a:p>
        </p:txBody>
      </p:sp>
    </p:spTree>
    <p:extLst>
      <p:ext uri="{BB962C8B-B14F-4D97-AF65-F5344CB8AC3E}">
        <p14:creationId xmlns:p14="http://schemas.microsoft.com/office/powerpoint/2010/main" val="34844712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4" y="436419"/>
            <a:ext cx="11401220" cy="553998"/>
          </a:xfrm>
          <a:prstGeom prst="rect">
            <a:avLst/>
          </a:prstGeom>
        </p:spPr>
        <p:txBody>
          <a:bodyPr/>
          <a:lstStyle>
            <a:lvl1pPr algn="l" defTabSz="914127"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1769196" y="6458929"/>
            <a:ext cx="398711" cy="365125"/>
          </a:xfrm>
          <a:prstGeom prst="rect">
            <a:avLst/>
          </a:prstGeom>
        </p:spPr>
        <p:txBody>
          <a:bodyPr/>
          <a:lstStyle/>
          <a:p>
            <a:pPr defTabSz="914049"/>
            <a:fld id="{B60359E2-F1E6-40F3-81C3-5A646FA87138}" type="slidenum">
              <a:rPr lang="en-US" smtClean="0">
                <a:solidFill>
                  <a:srgbClr val="000000"/>
                </a:solidFill>
              </a:rPr>
              <a:pPr defTabSz="914049"/>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3161" y="25280"/>
            <a:ext cx="2235390" cy="822274"/>
          </a:xfrm>
          <a:prstGeom prst="rect">
            <a:avLst/>
          </a:prstGeom>
        </p:spPr>
      </p:pic>
    </p:spTree>
    <p:extLst>
      <p:ext uri="{BB962C8B-B14F-4D97-AF65-F5344CB8AC3E}">
        <p14:creationId xmlns:p14="http://schemas.microsoft.com/office/powerpoint/2010/main" val="402476386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8" y="1447801"/>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8" y="1447801"/>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60" y="1447801"/>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81675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0324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06480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7702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34423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3227816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377103225"/>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250579508"/>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766506361"/>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1716671723"/>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799832889"/>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07167"/>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494864"/>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203504"/>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730455"/>
      </p:ext>
    </p:extLst>
  </p:cSld>
  <p:clrMapOvr>
    <a:overrideClrMapping bg1="dk1" tx1="lt1" bg2="dk2" tx2="lt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46896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20" y="289518"/>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51680845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2" y="6356352"/>
            <a:ext cx="2743200" cy="365125"/>
          </a:xfrm>
          <a:prstGeom prst="rect">
            <a:avLst/>
          </a:prstGeom>
        </p:spPr>
        <p:txBody>
          <a:bodyPr/>
          <a:lstStyle/>
          <a:p>
            <a:pPr defTabSz="913923"/>
            <a:fld id="{4020005D-344A-4C00-AA8A-5DF9EEE47552}" type="datetimeFigureOut">
              <a:rPr lang="en-US" smtClean="0">
                <a:solidFill>
                  <a:prstClr val="black">
                    <a:tint val="75000"/>
                  </a:prstClr>
                </a:solidFill>
              </a:rPr>
              <a:pPr defTabSz="913923"/>
              <a:t>4/21/2018</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913923"/>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pPr defTabSz="913923"/>
            <a:fld id="{1BE94753-1794-4F6A-AB2C-BDB42C9E29B1}" type="slidenum">
              <a:rPr lang="en-US" smtClean="0">
                <a:solidFill>
                  <a:prstClr val="black">
                    <a:tint val="75000"/>
                  </a:prstClr>
                </a:solidFill>
              </a:rPr>
              <a:pPr defTabSz="913923"/>
              <a:t>‹#›</a:t>
            </a:fld>
            <a:endParaRPr lang="en-US">
              <a:solidFill>
                <a:prstClr val="black">
                  <a:tint val="75000"/>
                </a:prstClr>
              </a:solidFill>
            </a:endParaRPr>
          </a:p>
        </p:txBody>
      </p:sp>
    </p:spTree>
    <p:extLst>
      <p:ext uri="{BB962C8B-B14F-4D97-AF65-F5344CB8AC3E}">
        <p14:creationId xmlns:p14="http://schemas.microsoft.com/office/powerpoint/2010/main" val="242870099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prstGeom prst="rect">
            <a:avLst/>
          </a:prstGeo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479865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50660712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23148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67363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2573704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447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41282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7206815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67736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65894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5771528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5593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53846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337040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2022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0532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188846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9484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94754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79872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76474663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4937304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76525909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664783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8587578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6694379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b="-1"/>
          <a:stretch/>
        </p:blipFill>
        <p:spPr>
          <a:xfrm>
            <a:off x="6146999" y="-7783"/>
            <a:ext cx="6074570" cy="6873565"/>
          </a:xfrm>
          <a:prstGeom prst="rect">
            <a:avLst/>
          </a:prstGeom>
        </p:spPr>
      </p:pic>
    </p:spTree>
    <p:extLst>
      <p:ext uri="{BB962C8B-B14F-4D97-AF65-F5344CB8AC3E}">
        <p14:creationId xmlns:p14="http://schemas.microsoft.com/office/powerpoint/2010/main" val="110447473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Tree>
    <p:extLst>
      <p:ext uri="{BB962C8B-B14F-4D97-AF65-F5344CB8AC3E}">
        <p14:creationId xmlns:p14="http://schemas.microsoft.com/office/powerpoint/2010/main" val="4470638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794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39138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8531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46093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2572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491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a:t>Click to edit Master title style</a:t>
            </a:r>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Tree>
    <p:extLst>
      <p:ext uri="{BB962C8B-B14F-4D97-AF65-F5344CB8AC3E}">
        <p14:creationId xmlns:p14="http://schemas.microsoft.com/office/powerpoint/2010/main" val="27732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85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5332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36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5660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955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EAB7-E0CA-416D-8016-4D5AB6FA92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2DACC-FFBD-4A7F-9CC4-122B11A863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2BC4A-A4FD-43B5-B7E2-B4E428F296C6}"/>
              </a:ext>
            </a:extLst>
          </p:cNvPr>
          <p:cNvSpPr>
            <a:spLocks noGrp="1"/>
          </p:cNvSpPr>
          <p:nvPr>
            <p:ph type="dt" sz="half" idx="10"/>
          </p:nvPr>
        </p:nvSpPr>
        <p:spPr/>
        <p:txBody>
          <a:bodyPr/>
          <a:lstStyle/>
          <a:p>
            <a:fld id="{B93360B7-E5E6-489D-9308-98830C8D39E6}" type="datetimeFigureOut">
              <a:rPr lang="en-US" smtClean="0"/>
              <a:t>4/21/2018</a:t>
            </a:fld>
            <a:endParaRPr lang="en-US"/>
          </a:p>
        </p:txBody>
      </p:sp>
      <p:sp>
        <p:nvSpPr>
          <p:cNvPr id="5" name="Footer Placeholder 4">
            <a:extLst>
              <a:ext uri="{FF2B5EF4-FFF2-40B4-BE49-F238E27FC236}">
                <a16:creationId xmlns:a16="http://schemas.microsoft.com/office/drawing/2014/main" id="{3FDA411D-C9C9-420D-86F0-70BE5B4C2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59A597-9FB7-45D9-9DFA-94B823F28D10}"/>
              </a:ext>
            </a:extLst>
          </p:cNvPr>
          <p:cNvSpPr>
            <a:spLocks noGrp="1"/>
          </p:cNvSpPr>
          <p:nvPr>
            <p:ph type="sldNum" sz="quarter" idx="12"/>
          </p:nvPr>
        </p:nvSpPr>
        <p:spPr/>
        <p:txBody>
          <a:bodyPr/>
          <a:lstStyle/>
          <a:p>
            <a:fld id="{0DF4427D-38CA-4663-8325-D934FF00025D}" type="slidenum">
              <a:rPr lang="en-US" smtClean="0"/>
              <a:t>‹#›</a:t>
            </a:fld>
            <a:endParaRPr lang="en-US"/>
          </a:p>
        </p:txBody>
      </p:sp>
    </p:spTree>
    <p:extLst>
      <p:ext uri="{BB962C8B-B14F-4D97-AF65-F5344CB8AC3E}">
        <p14:creationId xmlns:p14="http://schemas.microsoft.com/office/powerpoint/2010/main" val="42720986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4587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4/21/2018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image" Target="../media/image7.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theme" Target="../theme/theme2.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image" Target="../media/image7.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image" Target="../media/image7.png"/><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theme" Target="../theme/theme6.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theme" Target="../theme/theme7.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9" Type="http://schemas.openxmlformats.org/officeDocument/2006/relationships/image" Target="../media/image25.png"/><Relationship Id="rId3" Type="http://schemas.openxmlformats.org/officeDocument/2006/relationships/slideLayout" Target="../slideLayouts/slideLayout185.xml"/><Relationship Id="rId21" Type="http://schemas.openxmlformats.org/officeDocument/2006/relationships/slideLayout" Target="../slideLayouts/slideLayout203.xml"/><Relationship Id="rId34" Type="http://schemas.openxmlformats.org/officeDocument/2006/relationships/slideLayout" Target="../slideLayouts/slideLayout216.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slideLayout" Target="../slideLayouts/slideLayout215.xml"/><Relationship Id="rId38" Type="http://schemas.openxmlformats.org/officeDocument/2006/relationships/theme" Target="../theme/theme8.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37" Type="http://schemas.openxmlformats.org/officeDocument/2006/relationships/slideLayout" Target="../slideLayouts/slideLayout219.xml"/><Relationship Id="rId40" Type="http://schemas.openxmlformats.org/officeDocument/2006/relationships/image" Target="../media/image26.png"/><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36" Type="http://schemas.openxmlformats.org/officeDocument/2006/relationships/slideLayout" Target="../slideLayouts/slideLayout218.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 Id="rId35"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973" r:id="rId32"/>
    <p:sldLayoutId id="2147483974" r:id="rId33"/>
    <p:sldLayoutId id="2147483975" r:id="rId34"/>
    <p:sldLayoutId id="2147483976" r:id="rId35"/>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5"/>
            <a:ext cx="11655840" cy="89966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2"/>
            <a:ext cx="11653521" cy="2079990"/>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226791"/>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Lst>
  <p:transition>
    <p:fade/>
  </p:transition>
  <p:txStyles>
    <p:titleStyle>
      <a:lvl1pPr algn="l" defTabSz="913923"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2" marR="0" indent="-335982" algn="l" defTabSz="91392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14" marR="0" indent="-236432" algn="l" defTabSz="9139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959"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944"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930"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287"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249"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11"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173"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23" rtl="0" eaLnBrk="1" latinLnBrk="0" hangingPunct="1">
        <a:defRPr sz="1765" kern="1200">
          <a:solidFill>
            <a:schemeClr val="tx1"/>
          </a:solidFill>
          <a:latin typeface="+mn-lt"/>
          <a:ea typeface="+mn-ea"/>
          <a:cs typeface="+mn-cs"/>
        </a:defRPr>
      </a:lvl1pPr>
      <a:lvl2pPr marL="456962" algn="l" defTabSz="913923" rtl="0" eaLnBrk="1" latinLnBrk="0" hangingPunct="1">
        <a:defRPr sz="1765" kern="1200">
          <a:solidFill>
            <a:schemeClr val="tx1"/>
          </a:solidFill>
          <a:latin typeface="+mn-lt"/>
          <a:ea typeface="+mn-ea"/>
          <a:cs typeface="+mn-cs"/>
        </a:defRPr>
      </a:lvl2pPr>
      <a:lvl3pPr marL="913923" algn="l" defTabSz="913923" rtl="0" eaLnBrk="1" latinLnBrk="0" hangingPunct="1">
        <a:defRPr sz="1765" kern="1200">
          <a:solidFill>
            <a:schemeClr val="tx1"/>
          </a:solidFill>
          <a:latin typeface="+mn-lt"/>
          <a:ea typeface="+mn-ea"/>
          <a:cs typeface="+mn-cs"/>
        </a:defRPr>
      </a:lvl3pPr>
      <a:lvl4pPr marL="1370885" algn="l" defTabSz="913923" rtl="0" eaLnBrk="1" latinLnBrk="0" hangingPunct="1">
        <a:defRPr sz="1765" kern="1200">
          <a:solidFill>
            <a:schemeClr val="tx1"/>
          </a:solidFill>
          <a:latin typeface="+mn-lt"/>
          <a:ea typeface="+mn-ea"/>
          <a:cs typeface="+mn-cs"/>
        </a:defRPr>
      </a:lvl4pPr>
      <a:lvl5pPr marL="1827846" algn="l" defTabSz="913923" rtl="0" eaLnBrk="1" latinLnBrk="0" hangingPunct="1">
        <a:defRPr sz="1765" kern="1200">
          <a:solidFill>
            <a:schemeClr val="tx1"/>
          </a:solidFill>
          <a:latin typeface="+mn-lt"/>
          <a:ea typeface="+mn-ea"/>
          <a:cs typeface="+mn-cs"/>
        </a:defRPr>
      </a:lvl5pPr>
      <a:lvl6pPr marL="2284807" algn="l" defTabSz="913923" rtl="0" eaLnBrk="1" latinLnBrk="0" hangingPunct="1">
        <a:defRPr sz="1765" kern="1200">
          <a:solidFill>
            <a:schemeClr val="tx1"/>
          </a:solidFill>
          <a:latin typeface="+mn-lt"/>
          <a:ea typeface="+mn-ea"/>
          <a:cs typeface="+mn-cs"/>
        </a:defRPr>
      </a:lvl6pPr>
      <a:lvl7pPr marL="2741769" algn="l" defTabSz="913923" rtl="0" eaLnBrk="1" latinLnBrk="0" hangingPunct="1">
        <a:defRPr sz="1765" kern="1200">
          <a:solidFill>
            <a:schemeClr val="tx1"/>
          </a:solidFill>
          <a:latin typeface="+mn-lt"/>
          <a:ea typeface="+mn-ea"/>
          <a:cs typeface="+mn-cs"/>
        </a:defRPr>
      </a:lvl7pPr>
      <a:lvl8pPr marL="3198730" algn="l" defTabSz="913923" rtl="0" eaLnBrk="1" latinLnBrk="0" hangingPunct="1">
        <a:defRPr sz="1765" kern="1200">
          <a:solidFill>
            <a:schemeClr val="tx1"/>
          </a:solidFill>
          <a:latin typeface="+mn-lt"/>
          <a:ea typeface="+mn-ea"/>
          <a:cs typeface="+mn-cs"/>
        </a:defRPr>
      </a:lvl8pPr>
      <a:lvl9pPr marL="3655692" algn="l" defTabSz="913923"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13075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Lst>
  <p:hf hdr="0" dt="0"/>
  <p:txStyles>
    <p:titleStyle>
      <a:lvl1pPr algn="l" defTabSz="913785" rtl="0" eaLnBrk="1" latinLnBrk="0" hangingPunct="1">
        <a:lnSpc>
          <a:spcPct val="90000"/>
        </a:lnSpc>
        <a:spcBef>
          <a:spcPct val="0"/>
        </a:spcBef>
        <a:buNone/>
        <a:defRPr lang="en-US" sz="5199" b="0" kern="1200" cap="none" spc="-100" baseline="0" dirty="0">
          <a:ln w="3175">
            <a:noFill/>
          </a:ln>
          <a:solidFill>
            <a:srgbClr val="616161"/>
          </a:solidFill>
          <a:effectLst/>
          <a:latin typeface="Segoe UI Light"/>
          <a:ea typeface="+mn-ea"/>
          <a:cs typeface="Segoe ui light (Headings)"/>
        </a:defRPr>
      </a:lvl1pPr>
    </p:titleStyle>
    <p:bodyStyle>
      <a:lvl1pPr marL="400089" indent="-400089" algn="l" defTabSz="533453" rtl="0" eaLnBrk="1" latinLnBrk="0" hangingPunct="1">
        <a:spcBef>
          <a:spcPct val="20000"/>
        </a:spcBef>
        <a:buFont typeface="Arial"/>
        <a:buChar char="•"/>
        <a:defRPr sz="1732" kern="1200">
          <a:solidFill>
            <a:schemeClr val="tx1"/>
          </a:solidFill>
          <a:latin typeface="Segoe"/>
          <a:ea typeface="+mn-ea"/>
          <a:cs typeface="Segoe"/>
        </a:defRPr>
      </a:lvl1pPr>
      <a:lvl2pPr marL="866859" indent="-333409" algn="l" defTabSz="533453" rtl="0" eaLnBrk="1" latinLnBrk="0" hangingPunct="1">
        <a:spcBef>
          <a:spcPct val="20000"/>
        </a:spcBef>
        <a:buFont typeface="Arial"/>
        <a:buChar char="–"/>
        <a:defRPr sz="1732" kern="1200">
          <a:solidFill>
            <a:schemeClr val="tx1"/>
          </a:solidFill>
          <a:latin typeface="Segoe"/>
          <a:ea typeface="+mn-ea"/>
          <a:cs typeface="Segoe"/>
        </a:defRPr>
      </a:lvl2pPr>
      <a:lvl3pPr marL="1333629" indent="-266726" algn="l" defTabSz="533453" rtl="0" eaLnBrk="1" latinLnBrk="0" hangingPunct="1">
        <a:spcBef>
          <a:spcPct val="20000"/>
        </a:spcBef>
        <a:buFont typeface="Arial"/>
        <a:buChar char="•"/>
        <a:defRPr sz="1732" kern="1200">
          <a:solidFill>
            <a:schemeClr val="tx1"/>
          </a:solidFill>
          <a:latin typeface="Segoe"/>
          <a:ea typeface="+mn-ea"/>
          <a:cs typeface="Segoe"/>
        </a:defRPr>
      </a:lvl3pPr>
      <a:lvl4pPr marL="1867081" indent="-266726" algn="l" defTabSz="533453" rtl="0" eaLnBrk="1" latinLnBrk="0" hangingPunct="1">
        <a:spcBef>
          <a:spcPct val="20000"/>
        </a:spcBef>
        <a:buFont typeface="Arial"/>
        <a:buChar char="–"/>
        <a:defRPr sz="1732" kern="1200">
          <a:solidFill>
            <a:schemeClr val="tx1"/>
          </a:solidFill>
          <a:latin typeface="Segoe"/>
          <a:ea typeface="+mn-ea"/>
          <a:cs typeface="Segoe"/>
        </a:defRPr>
      </a:lvl4pPr>
      <a:lvl5pPr marL="2400534" indent="-266726" algn="l" defTabSz="533453" rtl="0" eaLnBrk="1" latinLnBrk="0" hangingPunct="1">
        <a:spcBef>
          <a:spcPct val="20000"/>
        </a:spcBef>
        <a:buFont typeface="Arial"/>
        <a:buChar char="»"/>
        <a:defRPr sz="1732" kern="1200">
          <a:solidFill>
            <a:schemeClr val="tx1"/>
          </a:solidFill>
          <a:latin typeface="Segoe"/>
          <a:ea typeface="+mn-ea"/>
          <a:cs typeface="Segoe"/>
        </a:defRPr>
      </a:lvl5pPr>
      <a:lvl6pPr marL="2933987" indent="-266726" algn="l" defTabSz="533453" rtl="0" eaLnBrk="1" latinLnBrk="0" hangingPunct="1">
        <a:spcBef>
          <a:spcPct val="20000"/>
        </a:spcBef>
        <a:buFont typeface="Arial"/>
        <a:buChar char="•"/>
        <a:defRPr sz="2400" kern="1200">
          <a:solidFill>
            <a:schemeClr val="tx1"/>
          </a:solidFill>
          <a:latin typeface="+mn-lt"/>
          <a:ea typeface="+mn-ea"/>
          <a:cs typeface="+mn-cs"/>
        </a:defRPr>
      </a:lvl6pPr>
      <a:lvl7pPr marL="3467438" indent="-266726" algn="l" defTabSz="533453" rtl="0" eaLnBrk="1" latinLnBrk="0" hangingPunct="1">
        <a:spcBef>
          <a:spcPct val="20000"/>
        </a:spcBef>
        <a:buFont typeface="Arial"/>
        <a:buChar char="•"/>
        <a:defRPr sz="2400" kern="1200">
          <a:solidFill>
            <a:schemeClr val="tx1"/>
          </a:solidFill>
          <a:latin typeface="+mn-lt"/>
          <a:ea typeface="+mn-ea"/>
          <a:cs typeface="+mn-cs"/>
        </a:defRPr>
      </a:lvl7pPr>
      <a:lvl8pPr marL="4000891" indent="-266726" algn="l" defTabSz="533453" rtl="0" eaLnBrk="1" latinLnBrk="0" hangingPunct="1">
        <a:spcBef>
          <a:spcPct val="20000"/>
        </a:spcBef>
        <a:buFont typeface="Arial"/>
        <a:buChar char="•"/>
        <a:defRPr sz="2400" kern="1200">
          <a:solidFill>
            <a:schemeClr val="tx1"/>
          </a:solidFill>
          <a:latin typeface="+mn-lt"/>
          <a:ea typeface="+mn-ea"/>
          <a:cs typeface="+mn-cs"/>
        </a:defRPr>
      </a:lvl8pPr>
      <a:lvl9pPr marL="4534341" indent="-266726" algn="l" defTabSz="533453"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453" rtl="0" eaLnBrk="1" latinLnBrk="0" hangingPunct="1">
        <a:defRPr sz="2132" kern="1200">
          <a:solidFill>
            <a:schemeClr val="tx1"/>
          </a:solidFill>
          <a:latin typeface="+mn-lt"/>
          <a:ea typeface="+mn-ea"/>
          <a:cs typeface="+mn-cs"/>
        </a:defRPr>
      </a:lvl1pPr>
      <a:lvl2pPr marL="533453" algn="l" defTabSz="533453" rtl="0" eaLnBrk="1" latinLnBrk="0" hangingPunct="1">
        <a:defRPr sz="2132" kern="1200">
          <a:solidFill>
            <a:schemeClr val="tx1"/>
          </a:solidFill>
          <a:latin typeface="+mn-lt"/>
          <a:ea typeface="+mn-ea"/>
          <a:cs typeface="+mn-cs"/>
        </a:defRPr>
      </a:lvl2pPr>
      <a:lvl3pPr marL="1066904" algn="l" defTabSz="533453" rtl="0" eaLnBrk="1" latinLnBrk="0" hangingPunct="1">
        <a:defRPr sz="2132" kern="1200">
          <a:solidFill>
            <a:schemeClr val="tx1"/>
          </a:solidFill>
          <a:latin typeface="+mn-lt"/>
          <a:ea typeface="+mn-ea"/>
          <a:cs typeface="+mn-cs"/>
        </a:defRPr>
      </a:lvl3pPr>
      <a:lvl4pPr marL="1600356" algn="l" defTabSz="533453" rtl="0" eaLnBrk="1" latinLnBrk="0" hangingPunct="1">
        <a:defRPr sz="2132" kern="1200">
          <a:solidFill>
            <a:schemeClr val="tx1"/>
          </a:solidFill>
          <a:latin typeface="+mn-lt"/>
          <a:ea typeface="+mn-ea"/>
          <a:cs typeface="+mn-cs"/>
        </a:defRPr>
      </a:lvl4pPr>
      <a:lvl5pPr marL="2133808" algn="l" defTabSz="533453" rtl="0" eaLnBrk="1" latinLnBrk="0" hangingPunct="1">
        <a:defRPr sz="2132" kern="1200">
          <a:solidFill>
            <a:schemeClr val="tx1"/>
          </a:solidFill>
          <a:latin typeface="+mn-lt"/>
          <a:ea typeface="+mn-ea"/>
          <a:cs typeface="+mn-cs"/>
        </a:defRPr>
      </a:lvl5pPr>
      <a:lvl6pPr marL="2667260" algn="l" defTabSz="533453" rtl="0" eaLnBrk="1" latinLnBrk="0" hangingPunct="1">
        <a:defRPr sz="2132" kern="1200">
          <a:solidFill>
            <a:schemeClr val="tx1"/>
          </a:solidFill>
          <a:latin typeface="+mn-lt"/>
          <a:ea typeface="+mn-ea"/>
          <a:cs typeface="+mn-cs"/>
        </a:defRPr>
      </a:lvl6pPr>
      <a:lvl7pPr marL="3200711" algn="l" defTabSz="533453" rtl="0" eaLnBrk="1" latinLnBrk="0" hangingPunct="1">
        <a:defRPr sz="2132" kern="1200">
          <a:solidFill>
            <a:schemeClr val="tx1"/>
          </a:solidFill>
          <a:latin typeface="+mn-lt"/>
          <a:ea typeface="+mn-ea"/>
          <a:cs typeface="+mn-cs"/>
        </a:defRPr>
      </a:lvl7pPr>
      <a:lvl8pPr marL="3734164" algn="l" defTabSz="533453" rtl="0" eaLnBrk="1" latinLnBrk="0" hangingPunct="1">
        <a:defRPr sz="2132" kern="1200">
          <a:solidFill>
            <a:schemeClr val="tx1"/>
          </a:solidFill>
          <a:latin typeface="+mn-lt"/>
          <a:ea typeface="+mn-ea"/>
          <a:cs typeface="+mn-cs"/>
        </a:defRPr>
      </a:lvl8pPr>
      <a:lvl9pPr marL="4267615" algn="l" defTabSz="533453" rtl="0" eaLnBrk="1" latinLnBrk="0" hangingPunct="1">
        <a:defRPr sz="213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273964553"/>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8" r:id="rId34"/>
    <p:sldLayoutId id="2147483969" r:id="rId35"/>
    <p:sldLayoutId id="2147483970" r:id="rId36"/>
    <p:sldLayoutId id="2147483971"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1.png"/><Relationship Id="rId7" Type="http://schemas.openxmlformats.org/officeDocument/2006/relationships/image" Target="../media/image48.emf"/><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47.emf"/><Relationship Id="rId5" Type="http://schemas.microsoft.com/office/2007/relationships/hdphoto" Target="../media/hdphoto1.wdp"/><Relationship Id="rId4" Type="http://schemas.openxmlformats.org/officeDocument/2006/relationships/image" Target="../media/image46.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hyperlink" Target="https://stackoverflow.com/users/1749403/sajeetharan" TargetMode="External"/><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hyperlink" Target="https://stackblitz.com/@sajeetharan" TargetMode="External"/><Relationship Id="rId4" Type="http://schemas.openxmlformats.org/officeDocument/2006/relationships/hyperlink" Target="https://github.com/sajeetharan"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ajeetharan/AzureBootCampAppInsights" TargetMode="External"/><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hyperlink" Target="https://www.rateevent.com/speeches/SCAAA66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34.xml"/><Relationship Id="rId6" Type="http://schemas.openxmlformats.org/officeDocument/2006/relationships/image" Target="../media/image74.png"/><Relationship Id="rId5" Type="http://schemas.openxmlformats.org/officeDocument/2006/relationships/image" Target="../media/image78.jpeg"/><Relationship Id="rId4" Type="http://schemas.openxmlformats.org/officeDocument/2006/relationships/image" Target="../media/image77.jpe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34.xml"/><Relationship Id="rId6" Type="http://schemas.openxmlformats.org/officeDocument/2006/relationships/image" Target="../media/image74.png"/><Relationship Id="rId5" Type="http://schemas.openxmlformats.org/officeDocument/2006/relationships/image" Target="../media/image82.png"/><Relationship Id="rId4" Type="http://schemas.openxmlformats.org/officeDocument/2006/relationships/image" Target="../media/image81.jpeg"/></Relationships>
</file>

<file path=ppt/slides/_rels/slide2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34.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3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5.xml"/><Relationship Id="rId6" Type="http://schemas.openxmlformats.org/officeDocument/2006/relationships/image" Target="../media/image74.png"/><Relationship Id="rId5" Type="http://schemas.openxmlformats.org/officeDocument/2006/relationships/image" Target="../media/image93.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40.gif"/></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7.emf"/><Relationship Id="rId11" Type="http://schemas.openxmlformats.org/officeDocument/2006/relationships/image" Target="../media/image51.emf"/><Relationship Id="rId5" Type="http://schemas.microsoft.com/office/2007/relationships/hdphoto" Target="../media/hdphoto1.wdp"/><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hyperlink" Target="http://azure.microsoft.com/en-us/documentation/articles/app-insights-diagnostic-search/" TargetMode="External"/><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hyperlink" Target="https://github.com/Microsoft/ApplicationInsights-Hom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jpg"/><Relationship Id="rId9" Type="http://schemas.openxmlformats.org/officeDocument/2006/relationships/image" Target="../media/image58.png"/><Relationship Id="rId14" Type="http://schemas.openxmlformats.org/officeDocument/2006/relationships/hyperlink" Target="http://azure.microsoft.com/en-us/documentation/articles/app-insights-java-trace-log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343" y="1863314"/>
            <a:ext cx="12014580" cy="2512326"/>
          </a:xfrm>
        </p:spPr>
        <p:txBody>
          <a:bodyPr>
            <a:noAutofit/>
          </a:bodyPr>
          <a:lstStyle/>
          <a:p>
            <a:r>
              <a:rPr lang="en-US" b="1" dirty="0">
                <a:solidFill>
                  <a:schemeClr val="tx1"/>
                </a:solidFill>
              </a:rPr>
              <a:t>Azure Application Insights and Jupyter Notebook to analyze large scale data</a:t>
            </a:r>
            <a:br>
              <a:rPr lang="en-US" b="1" dirty="0">
                <a:solidFill>
                  <a:schemeClr val="tx1"/>
                </a:solidFill>
              </a:rPr>
            </a:br>
            <a:endParaRPr lang="en-US" b="1" dirty="0">
              <a:solidFill>
                <a:schemeClr val="tx1"/>
              </a:solidFill>
            </a:endParaRPr>
          </a:p>
        </p:txBody>
      </p:sp>
      <p:pic>
        <p:nvPicPr>
          <p:cNvPr id="4" name="Picture 3">
            <a:extLst>
              <a:ext uri="{FF2B5EF4-FFF2-40B4-BE49-F238E27FC236}">
                <a16:creationId xmlns:a16="http://schemas.microsoft.com/office/drawing/2014/main" id="{FE970F9D-CC54-4673-8E83-BFDB5B45A7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343" y="0"/>
            <a:ext cx="1678405" cy="1491916"/>
          </a:xfrm>
          <a:prstGeom prst="rect">
            <a:avLst/>
          </a:prstGeom>
        </p:spPr>
      </p:pic>
    </p:spTree>
    <p:extLst>
      <p:ext uri="{BB962C8B-B14F-4D97-AF65-F5344CB8AC3E}">
        <p14:creationId xmlns:p14="http://schemas.microsoft.com/office/powerpoint/2010/main" val="73063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11149013" cy="624455"/>
          </a:xfrm>
        </p:spPr>
        <p:txBody>
          <a:bodyPr/>
          <a:lstStyle/>
          <a:p>
            <a:pPr defTabSz="913376" fontAlgn="base">
              <a:lnSpc>
                <a:spcPct val="120000"/>
              </a:lnSpc>
              <a:spcBef>
                <a:spcPct val="0"/>
              </a:spcBef>
              <a:spcAft>
                <a:spcPct val="0"/>
              </a:spcAft>
              <a:buSzTx/>
            </a:pPr>
            <a:r>
              <a:rPr lang="en-US" sz="3200" dirty="0">
                <a:solidFill>
                  <a:srgbClr val="6B2A7A"/>
                </a:solidFill>
              </a:rPr>
              <a:t>Out-of-the-box experience</a:t>
            </a: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Provides a summary of the application’s health - availability, performance and usage</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Paired timeline allows users to quickly correlate metrics and identify trends</a:t>
            </a:r>
          </a:p>
        </p:txBody>
      </p:sp>
      <p:sp>
        <p:nvSpPr>
          <p:cNvPr id="3" name="Title 2"/>
          <p:cNvSpPr>
            <a:spLocks noGrp="1"/>
          </p:cNvSpPr>
          <p:nvPr>
            <p:ph type="title" idx="4294967295"/>
          </p:nvPr>
        </p:nvSpPr>
        <p:spPr>
          <a:xfrm>
            <a:off x="222191" y="189415"/>
            <a:ext cx="11149013" cy="665163"/>
          </a:xfrm>
        </p:spPr>
        <p:txBody>
          <a:bodyPr/>
          <a:lstStyle/>
          <a:p>
            <a:r>
              <a:rPr lang="en-US" dirty="0">
                <a:solidFill>
                  <a:schemeClr val="tx1"/>
                </a:solidFill>
              </a:rPr>
              <a:t>Overview Blade</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sp>
        <p:nvSpPr>
          <p:cNvPr id="38" name="Freeform 5"/>
          <p:cNvSpPr>
            <a:spLocks/>
          </p:cNvSpPr>
          <p:nvPr/>
        </p:nvSpPr>
        <p:spPr bwMode="auto">
          <a:xfrm>
            <a:off x="8624661" y="5065209"/>
            <a:ext cx="3234035" cy="1126216"/>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39" name="Freeform 6"/>
          <p:cNvSpPr>
            <a:spLocks/>
          </p:cNvSpPr>
          <p:nvPr/>
        </p:nvSpPr>
        <p:spPr bwMode="auto">
          <a:xfrm>
            <a:off x="8633425" y="4206307"/>
            <a:ext cx="3266902" cy="1853654"/>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0" name="Freeform 7"/>
          <p:cNvSpPr>
            <a:spLocks/>
          </p:cNvSpPr>
          <p:nvPr/>
        </p:nvSpPr>
        <p:spPr bwMode="auto">
          <a:xfrm>
            <a:off x="8639998" y="5551631"/>
            <a:ext cx="3218697" cy="874241"/>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3" name="Freeform 8"/>
          <p:cNvSpPr>
            <a:spLocks/>
          </p:cNvSpPr>
          <p:nvPr/>
        </p:nvSpPr>
        <p:spPr bwMode="auto">
          <a:xfrm>
            <a:off x="7432713" y="6296597"/>
            <a:ext cx="2401424" cy="560917"/>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5" name="Freeform 9"/>
          <p:cNvSpPr>
            <a:spLocks/>
          </p:cNvSpPr>
          <p:nvPr/>
        </p:nvSpPr>
        <p:spPr bwMode="auto">
          <a:xfrm>
            <a:off x="8532635" y="6022711"/>
            <a:ext cx="3656914" cy="834801"/>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6" name="Freeform 10"/>
          <p:cNvSpPr>
            <a:spLocks/>
          </p:cNvSpPr>
          <p:nvPr/>
        </p:nvSpPr>
        <p:spPr bwMode="auto">
          <a:xfrm>
            <a:off x="9871385" y="6022712"/>
            <a:ext cx="1290546" cy="681425"/>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7" name="Freeform 11"/>
          <p:cNvSpPr>
            <a:spLocks/>
          </p:cNvSpPr>
          <p:nvPr/>
        </p:nvSpPr>
        <p:spPr bwMode="auto">
          <a:xfrm>
            <a:off x="9939310" y="5400444"/>
            <a:ext cx="714293" cy="650751"/>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8" name="Freeform 12"/>
          <p:cNvSpPr>
            <a:spLocks/>
          </p:cNvSpPr>
          <p:nvPr/>
        </p:nvSpPr>
        <p:spPr bwMode="auto">
          <a:xfrm>
            <a:off x="10215386" y="5569159"/>
            <a:ext cx="602547" cy="482037"/>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9" name="Freeform 13"/>
          <p:cNvSpPr>
            <a:spLocks/>
          </p:cNvSpPr>
          <p:nvPr/>
        </p:nvSpPr>
        <p:spPr bwMode="auto">
          <a:xfrm>
            <a:off x="9564635" y="5461794"/>
            <a:ext cx="650751" cy="104514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0" name="Freeform 14"/>
          <p:cNvSpPr>
            <a:spLocks/>
          </p:cNvSpPr>
          <p:nvPr/>
        </p:nvSpPr>
        <p:spPr bwMode="auto">
          <a:xfrm>
            <a:off x="10215387" y="5805797"/>
            <a:ext cx="652942" cy="2454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1" name="Freeform 15"/>
          <p:cNvSpPr>
            <a:spLocks/>
          </p:cNvSpPr>
          <p:nvPr/>
        </p:nvSpPr>
        <p:spPr bwMode="auto">
          <a:xfrm>
            <a:off x="9753067" y="6051197"/>
            <a:ext cx="462318" cy="582827"/>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2" name="Freeform 16"/>
          <p:cNvSpPr>
            <a:spLocks/>
          </p:cNvSpPr>
          <p:nvPr/>
        </p:nvSpPr>
        <p:spPr bwMode="auto">
          <a:xfrm>
            <a:off x="9921782" y="6051197"/>
            <a:ext cx="946547" cy="652942"/>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3" name="Freeform 17"/>
          <p:cNvSpPr>
            <a:spLocks/>
          </p:cNvSpPr>
          <p:nvPr/>
        </p:nvSpPr>
        <p:spPr bwMode="auto">
          <a:xfrm>
            <a:off x="9926163" y="6425872"/>
            <a:ext cx="2004839" cy="43164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Rectangle 18"/>
          <p:cNvSpPr>
            <a:spLocks noChangeArrowheads="1"/>
          </p:cNvSpPr>
          <p:nvPr/>
        </p:nvSpPr>
        <p:spPr bwMode="auto">
          <a:xfrm>
            <a:off x="8725451" y="6353565"/>
            <a:ext cx="166522" cy="5039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19"/>
          <p:cNvSpPr>
            <a:spLocks/>
          </p:cNvSpPr>
          <p:nvPr/>
        </p:nvSpPr>
        <p:spPr bwMode="auto">
          <a:xfrm>
            <a:off x="8122902" y="6434635"/>
            <a:ext cx="166522" cy="42287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20"/>
          <p:cNvSpPr>
            <a:spLocks/>
          </p:cNvSpPr>
          <p:nvPr/>
        </p:nvSpPr>
        <p:spPr bwMode="auto">
          <a:xfrm>
            <a:off x="8324483" y="6029285"/>
            <a:ext cx="164330" cy="828228"/>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21"/>
          <p:cNvSpPr>
            <a:spLocks/>
          </p:cNvSpPr>
          <p:nvPr/>
        </p:nvSpPr>
        <p:spPr bwMode="auto">
          <a:xfrm>
            <a:off x="8523871" y="5661184"/>
            <a:ext cx="168713" cy="1196330"/>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22"/>
          <p:cNvSpPr>
            <a:spLocks/>
          </p:cNvSpPr>
          <p:nvPr/>
        </p:nvSpPr>
        <p:spPr bwMode="auto">
          <a:xfrm>
            <a:off x="8927030" y="6042431"/>
            <a:ext cx="166522" cy="815082"/>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23"/>
          <p:cNvSpPr>
            <a:spLocks/>
          </p:cNvSpPr>
          <p:nvPr/>
        </p:nvSpPr>
        <p:spPr bwMode="auto">
          <a:xfrm>
            <a:off x="7719745" y="6452163"/>
            <a:ext cx="168713" cy="405350"/>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24"/>
          <p:cNvSpPr>
            <a:spLocks/>
          </p:cNvSpPr>
          <p:nvPr/>
        </p:nvSpPr>
        <p:spPr bwMode="auto">
          <a:xfrm>
            <a:off x="7923516" y="5786074"/>
            <a:ext cx="164330" cy="107143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pic>
        <p:nvPicPr>
          <p:cNvPr id="1026" name="Picture 2" descr="C:\Users\dalek\AppData\Local\Temp\SNAGHTML254967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01" y="2951358"/>
            <a:ext cx="9611048" cy="3051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37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584325"/>
            <a:ext cx="5788025" cy="4814888"/>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Correlate performance and usage in a single view</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30" dirty="0">
                <a:solidFill>
                  <a:schemeClr val="tx1"/>
                </a:solidFill>
              </a:rPr>
              <a:t>Pinpoint problems and investigate</a:t>
            </a:r>
            <a:br>
              <a:rPr lang="en-US" sz="2353" kern="0" dirty="0">
                <a:solidFill>
                  <a:schemeClr val="tx1"/>
                </a:solidFill>
              </a:rPr>
            </a:br>
            <a:r>
              <a:rPr lang="en-US" sz="2353" kern="0" dirty="0">
                <a:solidFill>
                  <a:schemeClr val="tx1"/>
                </a:solidFill>
              </a:rPr>
              <a:t>questions like “Do I have network</a:t>
            </a:r>
            <a:br>
              <a:rPr lang="en-US" sz="2353" kern="0" dirty="0">
                <a:solidFill>
                  <a:schemeClr val="tx1"/>
                </a:solidFill>
              </a:rPr>
            </a:br>
            <a:r>
              <a:rPr lang="en-US" sz="2353" kern="0" spc="-10" dirty="0">
                <a:solidFill>
                  <a:schemeClr val="tx1"/>
                </a:solidFill>
              </a:rPr>
              <a:t>performance issues that hurt user</a:t>
            </a:r>
            <a:br>
              <a:rPr lang="en-US" sz="2353" kern="0" dirty="0">
                <a:solidFill>
                  <a:schemeClr val="tx1"/>
                </a:solidFill>
              </a:rPr>
            </a:br>
            <a:r>
              <a:rPr lang="en-US" sz="2353" kern="0" dirty="0">
                <a:solidFill>
                  <a:schemeClr val="tx1"/>
                </a:solidFill>
              </a:rPr>
              <a:t>adoption?”</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50" dirty="0">
                <a:solidFill>
                  <a:schemeClr val="tx1"/>
                </a:solidFill>
              </a:rPr>
              <a:t>Click on specific metrics, and drill into</a:t>
            </a:r>
            <a:br>
              <a:rPr lang="en-US" sz="2353" kern="0" dirty="0">
                <a:solidFill>
                  <a:schemeClr val="tx1"/>
                </a:solidFill>
              </a:rPr>
            </a:br>
            <a:r>
              <a:rPr lang="en-US" sz="2353" kern="0" spc="40" dirty="0">
                <a:solidFill>
                  <a:schemeClr val="tx1"/>
                </a:solidFill>
              </a:rPr>
              <a:t>detailed information and answer</a:t>
            </a:r>
            <a:br>
              <a:rPr lang="en-US" sz="2353" kern="0" dirty="0">
                <a:solidFill>
                  <a:schemeClr val="tx1"/>
                </a:solidFill>
              </a:rPr>
            </a:br>
            <a:r>
              <a:rPr lang="en-US" sz="2353" kern="0" spc="-20" dirty="0">
                <a:solidFill>
                  <a:schemeClr val="tx1"/>
                </a:solidFill>
              </a:rPr>
              <a:t>questions such as “what request is</a:t>
            </a:r>
            <a:br>
              <a:rPr lang="en-US" sz="2353" kern="0" dirty="0">
                <a:solidFill>
                  <a:schemeClr val="tx1"/>
                </a:solidFill>
              </a:rPr>
            </a:br>
            <a:r>
              <a:rPr lang="en-US" sz="2353" kern="0" dirty="0">
                <a:solidFill>
                  <a:schemeClr val="tx1"/>
                </a:solidFill>
              </a:rPr>
              <a:t>failing the most?”</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74" name="Picture 73"/>
          <p:cNvPicPr>
            <a:picLocks noChangeAspect="1"/>
          </p:cNvPicPr>
          <p:nvPr/>
        </p:nvPicPr>
        <p:blipFill rotWithShape="1">
          <a:blip r:embed="rId3"/>
          <a:srcRect l="-1" r="207"/>
          <a:stretch/>
        </p:blipFill>
        <p:spPr>
          <a:xfrm>
            <a:off x="5208537" y="2233767"/>
            <a:ext cx="6806870" cy="4314712"/>
          </a:xfrm>
          <a:prstGeom prst="rect">
            <a:avLst/>
          </a:prstGeom>
          <a:ln w="25400">
            <a:solidFill>
              <a:schemeClr val="tx1"/>
            </a:solidFill>
          </a:ln>
        </p:spPr>
      </p:pic>
      <p:sp>
        <p:nvSpPr>
          <p:cNvPr id="2" name="Rectangle 1"/>
          <p:cNvSpPr/>
          <p:nvPr/>
        </p:nvSpPr>
        <p:spPr>
          <a:xfrm>
            <a:off x="642749" y="918983"/>
            <a:ext cx="716779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Detailed insights with the click of a button</a:t>
            </a:r>
          </a:p>
        </p:txBody>
      </p:sp>
    </p:spTree>
    <p:extLst>
      <p:ext uri="{BB962C8B-B14F-4D97-AF65-F5344CB8AC3E}">
        <p14:creationId xmlns:p14="http://schemas.microsoft.com/office/powerpoint/2010/main" val="166812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1800"/>
            <a:ext cx="4283075" cy="4800600"/>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tx1"/>
                </a:solidFill>
                <a:latin typeface="+mn-lt"/>
              </a:rPr>
              <a:t>Metrics Explorer</a:t>
            </a:r>
            <a:r>
              <a:rPr lang="en-US" sz="2400" kern="0" dirty="0">
                <a:solidFill>
                  <a:schemeClr val="tx1"/>
                </a:solidFill>
              </a:rPr>
              <a:t> provides a flexible multi-dimensional UI over custom and</a:t>
            </a:r>
            <a:br>
              <a:rPr lang="en-US" sz="2400" kern="0" dirty="0">
                <a:solidFill>
                  <a:schemeClr val="tx1"/>
                </a:solidFill>
              </a:rPr>
            </a:br>
            <a:r>
              <a:rPr lang="en-US" sz="2400" kern="0" dirty="0">
                <a:solidFill>
                  <a:schemeClr val="tx1"/>
                </a:solidFill>
              </a:rPr>
              <a:t>out-of-the-box telemetry collected</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50" dirty="0">
                <a:solidFill>
                  <a:schemeClr val="tx1"/>
                </a:solidFill>
                <a:latin typeface="+mn-lt"/>
              </a:rPr>
              <a:t>Diagnostic Search</a:t>
            </a:r>
            <a:r>
              <a:rPr lang="en-US" sz="2400" kern="0" spc="50" dirty="0">
                <a:solidFill>
                  <a:schemeClr val="tx1"/>
                </a:solidFill>
              </a:rPr>
              <a:t> enables</a:t>
            </a:r>
            <a:br>
              <a:rPr lang="en-US" sz="2400" kern="0" dirty="0">
                <a:solidFill>
                  <a:schemeClr val="tx1"/>
                </a:solidFill>
              </a:rPr>
            </a:br>
            <a:r>
              <a:rPr lang="en-US" sz="2400" kern="0" dirty="0">
                <a:solidFill>
                  <a:schemeClr val="tx1"/>
                </a:solidFill>
              </a:rPr>
              <a:t>efficient search over large</a:t>
            </a:r>
            <a:br>
              <a:rPr lang="en-US" sz="2400" kern="0" dirty="0">
                <a:solidFill>
                  <a:schemeClr val="tx1"/>
                </a:solidFill>
              </a:rPr>
            </a:br>
            <a:r>
              <a:rPr lang="en-US" sz="2400" kern="0" spc="50" dirty="0">
                <a:solidFill>
                  <a:schemeClr val="tx1"/>
                </a:solidFill>
              </a:rPr>
              <a:t>sets of data using the</a:t>
            </a:r>
            <a:br>
              <a:rPr lang="en-US" sz="2400" kern="0" dirty="0">
                <a:solidFill>
                  <a:schemeClr val="tx1"/>
                </a:solidFill>
              </a:rPr>
            </a:br>
            <a:r>
              <a:rPr lang="en-US" sz="2400" kern="0" dirty="0">
                <a:solidFill>
                  <a:schemeClr val="tx1"/>
                </a:solidFill>
              </a:rPr>
              <a:t>query experience</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 tools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6" name="Picture 5"/>
          <p:cNvPicPr>
            <a:picLocks noChangeAspect="1"/>
          </p:cNvPicPr>
          <p:nvPr/>
        </p:nvPicPr>
        <p:blipFill>
          <a:blip r:embed="rId3"/>
          <a:stretch>
            <a:fillRect/>
          </a:stretch>
        </p:blipFill>
        <p:spPr>
          <a:xfrm>
            <a:off x="4402151" y="2756682"/>
            <a:ext cx="7621285" cy="3358459"/>
          </a:xfrm>
          <a:prstGeom prst="rect">
            <a:avLst/>
          </a:prstGeom>
          <a:ln w="25400">
            <a:solidFill>
              <a:srgbClr val="000000"/>
            </a:solidFill>
          </a:ln>
        </p:spPr>
      </p:pic>
      <p:sp>
        <p:nvSpPr>
          <p:cNvPr id="7" name="Rectangle 6"/>
          <p:cNvSpPr/>
          <p:nvPr/>
        </p:nvSpPr>
        <p:spPr>
          <a:xfrm>
            <a:off x="642749" y="918983"/>
            <a:ext cx="10435998"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Powerful insights with Metrics Explorer and Diagnostic Search</a:t>
            </a:r>
          </a:p>
        </p:txBody>
      </p:sp>
    </p:spTree>
    <p:extLst>
      <p:ext uri="{BB962C8B-B14F-4D97-AF65-F5344CB8AC3E}">
        <p14:creationId xmlns:p14="http://schemas.microsoft.com/office/powerpoint/2010/main" val="2565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8308975" cy="6977063"/>
          </a:xfrm>
        </p:spPr>
        <p:txBody>
          <a:bodyPr/>
          <a:lstStyle/>
          <a:p>
            <a:pPr defTabSz="913376" fontAlgn="base">
              <a:lnSpc>
                <a:spcPct val="120000"/>
              </a:lnSpc>
              <a:spcBef>
                <a:spcPct val="0"/>
              </a:spcBef>
              <a:spcAft>
                <a:spcPct val="0"/>
              </a:spcAft>
              <a:buSzTx/>
            </a:pPr>
            <a:r>
              <a:rPr lang="en-US" sz="3200" dirty="0">
                <a:solidFill>
                  <a:srgbClr val="6B2A7A"/>
                </a:solidFill>
              </a:rPr>
              <a:t>Identify &amp; triage availability issues</a:t>
            </a:r>
          </a:p>
          <a:p>
            <a:pPr defTabSz="913376" fontAlgn="base">
              <a:lnSpc>
                <a:spcPct val="120000"/>
              </a:lnSpc>
              <a:spcBef>
                <a:spcPct val="0"/>
              </a:spcBef>
              <a:spcAft>
                <a:spcPct val="0"/>
              </a:spcAft>
              <a:buSzTx/>
            </a:pPr>
            <a:endParaRPr lang="en-US" sz="1765" kern="0" dirty="0">
              <a:solidFill>
                <a:schemeClr val="tx1"/>
              </a:solidFill>
            </a:endParaRPr>
          </a:p>
          <a:p>
            <a:pPr defTabSz="913376" fontAlgn="base">
              <a:lnSpc>
                <a:spcPct val="120000"/>
              </a:lnSpc>
              <a:spcBef>
                <a:spcPct val="0"/>
              </a:spcBef>
              <a:spcAft>
                <a:spcPct val="0"/>
              </a:spcAft>
              <a:buSzTx/>
            </a:pPr>
            <a:r>
              <a:rPr lang="en-US" sz="3200" dirty="0">
                <a:solidFill>
                  <a:srgbClr val="6B2A7A"/>
                </a:solidFill>
              </a:rPr>
              <a:t>Diagnose &amp; solve performance problems</a:t>
            </a:r>
          </a:p>
          <a:p>
            <a:pPr defTabSz="913376" fontAlgn="base">
              <a:lnSpc>
                <a:spcPct val="120000"/>
              </a:lnSpc>
              <a:spcBef>
                <a:spcPct val="0"/>
              </a:spcBef>
              <a:spcAft>
                <a:spcPct val="0"/>
              </a:spcAft>
              <a:buSzTx/>
            </a:pPr>
            <a:br>
              <a:rPr lang="en-US" sz="2400" kern="0" spc="30" dirty="0">
                <a:solidFill>
                  <a:schemeClr val="tx1"/>
                </a:solidFill>
              </a:rPr>
            </a:br>
            <a:r>
              <a:rPr lang="en-US" sz="3200" dirty="0">
                <a:solidFill>
                  <a:srgbClr val="6B2A7A"/>
                </a:solidFill>
              </a:rPr>
              <a:t>Mobile crash/sever exception analytics</a:t>
            </a:r>
          </a:p>
          <a:p>
            <a:pPr defTabSz="913376" fontAlgn="base">
              <a:lnSpc>
                <a:spcPct val="120000"/>
              </a:lnSpc>
              <a:spcBef>
                <a:spcPct val="0"/>
              </a:spcBef>
              <a:spcAft>
                <a:spcPct val="0"/>
              </a:spcAft>
              <a:buSzTx/>
            </a:pPr>
            <a:endParaRPr lang="en-US" sz="2400" kern="0" spc="30" dirty="0">
              <a:solidFill>
                <a:schemeClr val="tx1"/>
              </a:solidFill>
            </a:endParaRPr>
          </a:p>
          <a:p>
            <a:pPr defTabSz="913376" fontAlgn="base">
              <a:lnSpc>
                <a:spcPct val="120000"/>
              </a:lnSpc>
              <a:spcBef>
                <a:spcPct val="0"/>
              </a:spcBef>
              <a:spcAft>
                <a:spcPct val="0"/>
              </a:spcAft>
              <a:buSzTx/>
            </a:pPr>
            <a:endParaRPr lang="en-US" sz="24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1026" name="Picture 2" descr="C:\Users\dalek\AppData\Local\Temp\SNAGHTML2a512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552" y="642375"/>
            <a:ext cx="4021898" cy="2635510"/>
          </a:xfrm>
          <a:prstGeom prst="rect">
            <a:avLst/>
          </a:prstGeom>
          <a:noFill/>
          <a:ln w="25400">
            <a:solidFill>
              <a:srgbClr val="232832"/>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r="1463"/>
          <a:stretch/>
        </p:blipFill>
        <p:spPr>
          <a:xfrm>
            <a:off x="8262361" y="3887530"/>
            <a:ext cx="3745637" cy="2717919"/>
          </a:xfrm>
          <a:prstGeom prst="rect">
            <a:avLst/>
          </a:prstGeom>
          <a:ln w="25400">
            <a:solidFill>
              <a:srgbClr val="000000"/>
            </a:solidFill>
          </a:ln>
        </p:spPr>
      </p:pic>
    </p:spTree>
    <p:extLst>
      <p:ext uri="{BB962C8B-B14F-4D97-AF65-F5344CB8AC3E}">
        <p14:creationId xmlns:p14="http://schemas.microsoft.com/office/powerpoint/2010/main" val="338236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2084388"/>
            <a:ext cx="11147425" cy="3430587"/>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endParaRPr lang="en-US" sz="24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2" name="Picture 1"/>
          <p:cNvPicPr>
            <a:picLocks noChangeAspect="1"/>
          </p:cNvPicPr>
          <p:nvPr/>
        </p:nvPicPr>
        <p:blipFill>
          <a:blip r:embed="rId3"/>
          <a:stretch>
            <a:fillRect/>
          </a:stretch>
        </p:blipFill>
        <p:spPr>
          <a:xfrm>
            <a:off x="689812" y="1860257"/>
            <a:ext cx="11307652" cy="4917976"/>
          </a:xfrm>
          <a:prstGeom prst="rect">
            <a:avLst/>
          </a:prstGeom>
          <a:ln w="25400">
            <a:solidFill>
              <a:srgbClr val="000000"/>
            </a:solidFill>
          </a:ln>
        </p:spPr>
      </p:pic>
      <p:sp>
        <p:nvSpPr>
          <p:cNvPr id="7" name="Rectangle 6"/>
          <p:cNvSpPr/>
          <p:nvPr/>
        </p:nvSpPr>
        <p:spPr>
          <a:xfrm>
            <a:off x="288759" y="918983"/>
            <a:ext cx="6619232" cy="617990"/>
          </a:xfrm>
          <a:prstGeom prst="rect">
            <a:avLst/>
          </a:prstGeom>
        </p:spPr>
        <p:txBody>
          <a:bodyPr wrap="square">
            <a:spAutoFit/>
          </a:bodyPr>
          <a:lstStyle/>
          <a:p>
            <a:pPr defTabSz="913376" fontAlgn="base">
              <a:lnSpc>
                <a:spcPct val="120000"/>
              </a:lnSpc>
              <a:spcBef>
                <a:spcPct val="0"/>
              </a:spcBef>
              <a:spcAft>
                <a:spcPct val="0"/>
              </a:spcAft>
            </a:pPr>
            <a:r>
              <a:rPr lang="en-US" sz="3137" dirty="0">
                <a:solidFill>
                  <a:srgbClr val="6B2A7A"/>
                </a:solidFill>
                <a:latin typeface="Segoe UI Light"/>
              </a:rPr>
              <a:t>Learn &amp; improve with usage insights</a:t>
            </a:r>
          </a:p>
        </p:txBody>
      </p:sp>
    </p:spTree>
    <p:extLst>
      <p:ext uri="{BB962C8B-B14F-4D97-AF65-F5344CB8AC3E}">
        <p14:creationId xmlns:p14="http://schemas.microsoft.com/office/powerpoint/2010/main" val="1880671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4975"/>
            <a:ext cx="5676900" cy="2581275"/>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Add custom metrics and events to</a:t>
            </a:r>
            <a:br>
              <a:rPr lang="en-US" sz="2400" kern="0" dirty="0">
                <a:solidFill>
                  <a:schemeClr val="tx1"/>
                </a:solidFill>
              </a:rPr>
            </a:br>
            <a:r>
              <a:rPr lang="en-US" sz="2400" kern="0" dirty="0">
                <a:solidFill>
                  <a:schemeClr val="tx1"/>
                </a:solidFill>
              </a:rPr>
              <a:t>better track and analyze user activity</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Continuously export data to Azure Blob</a:t>
            </a:r>
            <a:br>
              <a:rPr lang="en-US" sz="2400" kern="0" dirty="0">
                <a:solidFill>
                  <a:schemeClr val="tx1"/>
                </a:solidFill>
              </a:rPr>
            </a:br>
            <a:r>
              <a:rPr lang="en-US" sz="2400" kern="0" spc="-40" dirty="0">
                <a:solidFill>
                  <a:schemeClr val="tx1"/>
                </a:solidFill>
              </a:rPr>
              <a:t>Storage for custom integration with other </a:t>
            </a:r>
            <a:r>
              <a:rPr lang="en-US" sz="2400" kern="0" dirty="0">
                <a:solidFill>
                  <a:schemeClr val="tx1"/>
                </a:solidFill>
              </a:rPr>
              <a:t>data sources and further analysis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4" name="Picture 3"/>
          <p:cNvPicPr>
            <a:picLocks noChangeAspect="1"/>
          </p:cNvPicPr>
          <p:nvPr/>
        </p:nvPicPr>
        <p:blipFill>
          <a:blip r:embed="rId3"/>
          <a:stretch>
            <a:fillRect/>
          </a:stretch>
        </p:blipFill>
        <p:spPr>
          <a:xfrm>
            <a:off x="6693617" y="1175283"/>
            <a:ext cx="5222721" cy="5546888"/>
          </a:xfrm>
          <a:prstGeom prst="rect">
            <a:avLst/>
          </a:prstGeom>
          <a:ln>
            <a:noFill/>
          </a:ln>
        </p:spPr>
      </p:pic>
      <p:sp>
        <p:nvSpPr>
          <p:cNvPr id="6" name="Rectangle 5"/>
          <p:cNvSpPr/>
          <p:nvPr/>
        </p:nvSpPr>
        <p:spPr>
          <a:xfrm>
            <a:off x="642749" y="918983"/>
            <a:ext cx="388811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Extend telemetry data</a:t>
            </a:r>
          </a:p>
        </p:txBody>
      </p:sp>
      <p:pic>
        <p:nvPicPr>
          <p:cNvPr id="8" name="Picture 7"/>
          <p:cNvPicPr>
            <a:picLocks noChangeAspect="1"/>
          </p:cNvPicPr>
          <p:nvPr/>
        </p:nvPicPr>
        <p:blipFill>
          <a:blip r:embed="rId4"/>
          <a:stretch>
            <a:fillRect/>
          </a:stretch>
        </p:blipFill>
        <p:spPr>
          <a:xfrm>
            <a:off x="511241" y="4295106"/>
            <a:ext cx="5616585" cy="2428567"/>
          </a:xfrm>
          <a:prstGeom prst="rect">
            <a:avLst/>
          </a:prstGeom>
        </p:spPr>
      </p:pic>
    </p:spTree>
    <p:extLst>
      <p:ext uri="{BB962C8B-B14F-4D97-AF65-F5344CB8AC3E}">
        <p14:creationId xmlns:p14="http://schemas.microsoft.com/office/powerpoint/2010/main" val="298253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0"/>
            <a:ext cx="12187096" cy="68575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400" spc="-50" dirty="0">
              <a:solidFill>
                <a:srgbClr val="404040"/>
              </a:solidFill>
              <a:latin typeface="+mj-lt"/>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a:t>
            </a:r>
            <a:r>
              <a:rPr lang="en-US" sz="4705" dirty="0" err="1">
                <a:solidFill>
                  <a:schemeClr val="tx1"/>
                </a:solidFill>
              </a:rPr>
              <a:t>Jupyter</a:t>
            </a:r>
            <a:r>
              <a:rPr lang="en-US" sz="4705" dirty="0">
                <a:solidFill>
                  <a:schemeClr val="tx1"/>
                </a:solidFill>
              </a:rPr>
              <a:t> Notebook?</a:t>
            </a: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3" name="Rectangle 2">
            <a:extLst>
              <a:ext uri="{FF2B5EF4-FFF2-40B4-BE49-F238E27FC236}">
                <a16:creationId xmlns:a16="http://schemas.microsoft.com/office/drawing/2014/main" id="{59E5404A-CE4A-487C-9D3C-5418CE0B6186}"/>
              </a:ext>
            </a:extLst>
          </p:cNvPr>
          <p:cNvSpPr/>
          <p:nvPr/>
        </p:nvSpPr>
        <p:spPr>
          <a:xfrm>
            <a:off x="606669" y="1250009"/>
            <a:ext cx="10823331" cy="1089529"/>
          </a:xfrm>
          <a:prstGeom prst="rect">
            <a:avLst/>
          </a:prstGeom>
        </p:spPr>
        <p:txBody>
          <a:bodyPr wrap="square">
            <a:spAutoFit/>
          </a:bodyPr>
          <a:lstStyle/>
          <a:p>
            <a:pPr defTabSz="913924" fontAlgn="base">
              <a:lnSpc>
                <a:spcPct val="90000"/>
              </a:lnSpc>
              <a:spcBef>
                <a:spcPct val="0"/>
              </a:spcBef>
              <a:spcAft>
                <a:spcPct val="0"/>
              </a:spcAft>
            </a:pPr>
            <a:r>
              <a:rPr lang="en-US" sz="2400" b="1" dirty="0">
                <a:latin typeface="+mj-lt"/>
              </a:rPr>
              <a:t>“An opensource web application to create and share documents that contain live code, equations, visualizations and explanatory text."</a:t>
            </a:r>
            <a:endParaRPr lang="en-US" sz="2400" b="1" spc="-50" dirty="0">
              <a:solidFill>
                <a:srgbClr val="404040"/>
              </a:solidFill>
              <a:latin typeface="+mj-lt"/>
            </a:endParaRPr>
          </a:p>
          <a:p>
            <a:pPr algn="ctr" defTabSz="913924" fontAlgn="base">
              <a:lnSpc>
                <a:spcPct val="90000"/>
              </a:lnSpc>
              <a:spcBef>
                <a:spcPct val="0"/>
              </a:spcBef>
              <a:spcAft>
                <a:spcPct val="0"/>
              </a:spcAft>
            </a:pPr>
            <a:endParaRPr lang="en-US" sz="2400" b="1" spc="-50" dirty="0">
              <a:solidFill>
                <a:srgbClr val="404040"/>
              </a:solidFill>
              <a:latin typeface="+mj-lt"/>
            </a:endParaRPr>
          </a:p>
        </p:txBody>
      </p:sp>
      <p:grpSp>
        <p:nvGrpSpPr>
          <p:cNvPr id="35" name="Group 34">
            <a:extLst>
              <a:ext uri="{FF2B5EF4-FFF2-40B4-BE49-F238E27FC236}">
                <a16:creationId xmlns:a16="http://schemas.microsoft.com/office/drawing/2014/main" id="{87369F02-F584-4D05-89DD-C71267E64AFF}"/>
              </a:ext>
            </a:extLst>
          </p:cNvPr>
          <p:cNvGrpSpPr/>
          <p:nvPr/>
        </p:nvGrpSpPr>
        <p:grpSpPr>
          <a:xfrm>
            <a:off x="784414" y="3063231"/>
            <a:ext cx="637486" cy="819957"/>
            <a:chOff x="5744168" y="721753"/>
            <a:chExt cx="637576" cy="820073"/>
          </a:xfrm>
        </p:grpSpPr>
        <p:sp>
          <p:nvSpPr>
            <p:cNvPr id="36" name="Oval 35">
              <a:extLst>
                <a:ext uri="{FF2B5EF4-FFF2-40B4-BE49-F238E27FC236}">
                  <a16:creationId xmlns:a16="http://schemas.microsoft.com/office/drawing/2014/main" id="{B5BE8B2C-F793-4C71-A27C-D8BC19BA691A}"/>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667A7A00-FE3B-4038-8504-B7705B669639}"/>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grpSp>
        <p:nvGrpSpPr>
          <p:cNvPr id="38" name="Group 37">
            <a:extLst>
              <a:ext uri="{FF2B5EF4-FFF2-40B4-BE49-F238E27FC236}">
                <a16:creationId xmlns:a16="http://schemas.microsoft.com/office/drawing/2014/main" id="{00332609-4B08-44B3-BABC-3C7EA469D546}"/>
              </a:ext>
            </a:extLst>
          </p:cNvPr>
          <p:cNvGrpSpPr/>
          <p:nvPr/>
        </p:nvGrpSpPr>
        <p:grpSpPr>
          <a:xfrm>
            <a:off x="1509376" y="2933025"/>
            <a:ext cx="4641068" cy="2076598"/>
            <a:chOff x="7404275" y="455559"/>
            <a:chExt cx="4641727" cy="2087648"/>
          </a:xfrm>
        </p:grpSpPr>
        <p:grpSp>
          <p:nvGrpSpPr>
            <p:cNvPr id="40" name="Group 39">
              <a:extLst>
                <a:ext uri="{FF2B5EF4-FFF2-40B4-BE49-F238E27FC236}">
                  <a16:creationId xmlns:a16="http://schemas.microsoft.com/office/drawing/2014/main" id="{C0761A25-1461-4A49-B1DC-0C31E1DA4800}"/>
                </a:ext>
              </a:extLst>
            </p:cNvPr>
            <p:cNvGrpSpPr/>
            <p:nvPr/>
          </p:nvGrpSpPr>
          <p:grpSpPr>
            <a:xfrm>
              <a:off x="7404275" y="455559"/>
              <a:ext cx="4641727" cy="930873"/>
              <a:chOff x="7590294" y="801789"/>
              <a:chExt cx="4641727" cy="930873"/>
            </a:xfrm>
          </p:grpSpPr>
          <p:sp>
            <p:nvSpPr>
              <p:cNvPr id="79" name="TextBox 78">
                <a:extLst>
                  <a:ext uri="{FF2B5EF4-FFF2-40B4-BE49-F238E27FC236}">
                    <a16:creationId xmlns:a16="http://schemas.microsoft.com/office/drawing/2014/main" id="{9C0E1993-6512-4AFF-AEEE-487CA73BB38B}"/>
                  </a:ext>
                </a:extLst>
              </p:cNvPr>
              <p:cNvSpPr txBox="1"/>
              <p:nvPr/>
            </p:nvSpPr>
            <p:spPr>
              <a:xfrm>
                <a:off x="7590294" y="801789"/>
                <a:ext cx="2911392" cy="633795"/>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Language of choice</a:t>
                </a:r>
              </a:p>
            </p:txBody>
          </p:sp>
          <p:sp>
            <p:nvSpPr>
              <p:cNvPr id="80" name="TextBox 79">
                <a:extLst>
                  <a:ext uri="{FF2B5EF4-FFF2-40B4-BE49-F238E27FC236}">
                    <a16:creationId xmlns:a16="http://schemas.microsoft.com/office/drawing/2014/main" id="{1EE89C5A-F1CF-4CFD-8347-4D2E298B7138}"/>
                  </a:ext>
                </a:extLst>
              </p:cNvPr>
              <p:cNvSpPr txBox="1"/>
              <p:nvPr/>
            </p:nvSpPr>
            <p:spPr>
              <a:xfrm>
                <a:off x="7590294" y="1181979"/>
                <a:ext cx="4641727" cy="550683"/>
              </a:xfrm>
              <a:prstGeom prst="rect">
                <a:avLst/>
              </a:prstGeom>
              <a:noFill/>
            </p:spPr>
            <p:txBody>
              <a:bodyPr wrap="none" lIns="186494" tIns="149196" rIns="186494" bIns="149196" rtlCol="0">
                <a:spAutoFit/>
              </a:bodyPr>
              <a:lstStyle/>
              <a:p>
                <a:pPr defTabSz="932563">
                  <a:lnSpc>
                    <a:spcPct val="90000"/>
                  </a:lnSpc>
                  <a:defRPr/>
                </a:pPr>
                <a:r>
                  <a:rPr lang="en-US" dirty="0"/>
                  <a:t>Edit and run notebooks via a web browser</a:t>
                </a:r>
                <a:endParaRPr lang="en-US" sz="1600" kern="0" dirty="0">
                  <a:solidFill>
                    <a:srgbClr val="404040"/>
                  </a:solidFill>
                  <a:latin typeface="Segoe UI"/>
                </a:endParaRPr>
              </a:p>
            </p:txBody>
          </p:sp>
        </p:grpSp>
        <p:grpSp>
          <p:nvGrpSpPr>
            <p:cNvPr id="41" name="Group 40">
              <a:extLst>
                <a:ext uri="{FF2B5EF4-FFF2-40B4-BE49-F238E27FC236}">
                  <a16:creationId xmlns:a16="http://schemas.microsoft.com/office/drawing/2014/main" id="{E3D34809-A2B9-46F0-AEE8-6F909463C0F7}"/>
                </a:ext>
              </a:extLst>
            </p:cNvPr>
            <p:cNvGrpSpPr/>
            <p:nvPr/>
          </p:nvGrpSpPr>
          <p:grpSpPr>
            <a:xfrm>
              <a:off x="7404275" y="1612334"/>
              <a:ext cx="3291485" cy="930873"/>
              <a:chOff x="7590294" y="2161552"/>
              <a:chExt cx="3291485" cy="930873"/>
            </a:xfrm>
          </p:grpSpPr>
          <p:sp>
            <p:nvSpPr>
              <p:cNvPr id="72" name="TextBox 71">
                <a:extLst>
                  <a:ext uri="{FF2B5EF4-FFF2-40B4-BE49-F238E27FC236}">
                    <a16:creationId xmlns:a16="http://schemas.microsoft.com/office/drawing/2014/main" id="{9335F19B-E328-4188-8C5B-1308F4736226}"/>
                  </a:ext>
                </a:extLst>
              </p:cNvPr>
              <p:cNvSpPr txBox="1"/>
              <p:nvPr/>
            </p:nvSpPr>
            <p:spPr>
              <a:xfrm>
                <a:off x="7590294" y="2161552"/>
                <a:ext cx="2911392"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Big data integration</a:t>
                </a:r>
              </a:p>
            </p:txBody>
          </p:sp>
          <p:sp>
            <p:nvSpPr>
              <p:cNvPr id="78" name="TextBox 77">
                <a:extLst>
                  <a:ext uri="{FF2B5EF4-FFF2-40B4-BE49-F238E27FC236}">
                    <a16:creationId xmlns:a16="http://schemas.microsoft.com/office/drawing/2014/main" id="{03542744-BDF7-46CA-8890-7C1876CA5709}"/>
                  </a:ext>
                </a:extLst>
              </p:cNvPr>
              <p:cNvSpPr txBox="1"/>
              <p:nvPr/>
            </p:nvSpPr>
            <p:spPr>
              <a:xfrm>
                <a:off x="7590294" y="2541742"/>
                <a:ext cx="3291485" cy="550683"/>
              </a:xfrm>
              <a:prstGeom prst="rect">
                <a:avLst/>
              </a:prstGeom>
              <a:noFill/>
            </p:spPr>
            <p:txBody>
              <a:bodyPr wrap="none" lIns="186494" tIns="149196" rIns="186494" bIns="149196" rtlCol="0">
                <a:spAutoFit/>
              </a:bodyPr>
              <a:lstStyle/>
              <a:p>
                <a:pPr defTabSz="932563">
                  <a:lnSpc>
                    <a:spcPct val="90000"/>
                  </a:lnSpc>
                </a:pPr>
                <a:r>
                  <a:rPr lang="en-US" dirty="0"/>
                  <a:t>The kernels and a dashboard</a:t>
                </a:r>
                <a:endParaRPr lang="en-US" sz="1600" kern="0" dirty="0">
                  <a:solidFill>
                    <a:srgbClr val="404040"/>
                  </a:solidFill>
                  <a:latin typeface="Segoe UI"/>
                </a:endParaRPr>
              </a:p>
            </p:txBody>
          </p:sp>
        </p:grpSp>
      </p:grpSp>
      <p:grpSp>
        <p:nvGrpSpPr>
          <p:cNvPr id="81" name="Group 80">
            <a:extLst>
              <a:ext uri="{FF2B5EF4-FFF2-40B4-BE49-F238E27FC236}">
                <a16:creationId xmlns:a16="http://schemas.microsoft.com/office/drawing/2014/main" id="{77FF0F5C-D2DF-4304-9834-8CDD84A281CA}"/>
              </a:ext>
            </a:extLst>
          </p:cNvPr>
          <p:cNvGrpSpPr/>
          <p:nvPr/>
        </p:nvGrpSpPr>
        <p:grpSpPr>
          <a:xfrm>
            <a:off x="781039" y="4189666"/>
            <a:ext cx="637486" cy="819957"/>
            <a:chOff x="5744168" y="721753"/>
            <a:chExt cx="637576" cy="820073"/>
          </a:xfrm>
        </p:grpSpPr>
        <p:sp>
          <p:nvSpPr>
            <p:cNvPr id="82" name="Oval 81">
              <a:extLst>
                <a:ext uri="{FF2B5EF4-FFF2-40B4-BE49-F238E27FC236}">
                  <a16:creationId xmlns:a16="http://schemas.microsoft.com/office/drawing/2014/main" id="{77CC8B4C-67BA-4D3D-A6DF-4DA6AFC2FF37}"/>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0D903382-8538-42CD-815F-08CD81747309}"/>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spTree>
    <p:extLst>
      <p:ext uri="{BB962C8B-B14F-4D97-AF65-F5344CB8AC3E}">
        <p14:creationId xmlns:p14="http://schemas.microsoft.com/office/powerpoint/2010/main" val="489956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7036" y="-6152"/>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Here comes Azure Notebook</a:t>
            </a: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73" name="Rectangle 72"/>
          <p:cNvSpPr/>
          <p:nvPr/>
        </p:nvSpPr>
        <p:spPr>
          <a:xfrm>
            <a:off x="1591591" y="1550798"/>
            <a:ext cx="3009473" cy="1058944"/>
          </a:xfrm>
          <a:prstGeom prst="rect">
            <a:avLst/>
          </a:prstGeom>
        </p:spPr>
        <p:txBody>
          <a:bodyPr wrap="square">
            <a:spAutoFit/>
          </a:bodyPr>
          <a:lstStyle/>
          <a:p>
            <a:pPr defTabSz="914367">
              <a:lnSpc>
                <a:spcPct val="120000"/>
              </a:lnSpc>
            </a:pPr>
            <a:br>
              <a:rPr lang="en-US" sz="1600" dirty="0"/>
            </a:br>
            <a:r>
              <a:rPr lang="en-US" dirty="0"/>
              <a:t>Great memo pad - Write Code like a sticky note</a:t>
            </a:r>
            <a:endParaRPr lang="en-US" sz="1600" dirty="0">
              <a:solidFill>
                <a:srgbClr val="404040"/>
              </a:solidFill>
              <a:latin typeface="Segoe UI"/>
            </a:endParaRPr>
          </a:p>
        </p:txBody>
      </p:sp>
      <p:sp>
        <p:nvSpPr>
          <p:cNvPr id="75" name="Rectangle 74"/>
          <p:cNvSpPr/>
          <p:nvPr/>
        </p:nvSpPr>
        <p:spPr>
          <a:xfrm>
            <a:off x="821487" y="1165972"/>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752793" y="4713224"/>
            <a:ext cx="3360093" cy="393890"/>
          </a:xfrm>
          <a:prstGeom prst="rect">
            <a:avLst/>
          </a:prstGeom>
        </p:spPr>
        <p:txBody>
          <a:bodyPr wrap="square">
            <a:spAutoFit/>
          </a:bodyPr>
          <a:lstStyle/>
          <a:p>
            <a:pPr defTabSz="932563">
              <a:lnSpc>
                <a:spcPct val="120000"/>
              </a:lnSpc>
            </a:pPr>
            <a:r>
              <a:rPr lang="en-US" dirty="0"/>
              <a:t>Execute in units of cells </a:t>
            </a:r>
            <a:endParaRPr lang="en-US" sz="1600" dirty="0">
              <a:solidFill>
                <a:srgbClr val="404040"/>
              </a:solidFill>
              <a:latin typeface="Segoe UI"/>
            </a:endParaRPr>
          </a:p>
        </p:txBody>
      </p:sp>
      <p:sp>
        <p:nvSpPr>
          <p:cNvPr id="109" name="Rectangle 108"/>
          <p:cNvSpPr/>
          <p:nvPr/>
        </p:nvSpPr>
        <p:spPr>
          <a:xfrm>
            <a:off x="8269608" y="678503"/>
            <a:ext cx="3382208" cy="892552"/>
          </a:xfrm>
          <a:prstGeom prst="rect">
            <a:avLst/>
          </a:prstGeom>
        </p:spPr>
        <p:txBody>
          <a:bodyPr wrap="square">
            <a:spAutoFit/>
          </a:bodyPr>
          <a:lstStyle/>
          <a:p>
            <a:pPr defTabSz="914367"/>
            <a:r>
              <a:rPr lang="en-US" dirty="0"/>
              <a:t>Great for sharing and collaborative work</a:t>
            </a:r>
          </a:p>
          <a:p>
            <a:pPr defTabSz="914367"/>
            <a:endParaRPr lang="en-US" sz="1600" dirty="0">
              <a:solidFill>
                <a:srgbClr val="404040"/>
              </a:solidFill>
              <a:latin typeface="Segoe UI"/>
            </a:endParaRPr>
          </a:p>
        </p:txBody>
      </p:sp>
      <p:sp>
        <p:nvSpPr>
          <p:cNvPr id="110" name="Rectangle 109"/>
          <p:cNvSpPr/>
          <p:nvPr/>
        </p:nvSpPr>
        <p:spPr>
          <a:xfrm>
            <a:off x="7432840" y="82575"/>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33" name="Rectangle 32">
            <a:extLst>
              <a:ext uri="{FF2B5EF4-FFF2-40B4-BE49-F238E27FC236}">
                <a16:creationId xmlns:a16="http://schemas.microsoft.com/office/drawing/2014/main" id="{55883D85-D8AF-4A8D-B233-931EF4B77B3E}"/>
              </a:ext>
            </a:extLst>
          </p:cNvPr>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grpSp>
        <p:nvGrpSpPr>
          <p:cNvPr id="34" name="Group 33">
            <a:extLst>
              <a:ext uri="{FF2B5EF4-FFF2-40B4-BE49-F238E27FC236}">
                <a16:creationId xmlns:a16="http://schemas.microsoft.com/office/drawing/2014/main" id="{899E63FE-BBF4-4078-A430-C7C4BB4B35FC}"/>
              </a:ext>
            </a:extLst>
          </p:cNvPr>
          <p:cNvGrpSpPr/>
          <p:nvPr/>
        </p:nvGrpSpPr>
        <p:grpSpPr>
          <a:xfrm>
            <a:off x="7551819" y="1928605"/>
            <a:ext cx="3396245" cy="2047640"/>
            <a:chOff x="476448" y="1519013"/>
            <a:chExt cx="2775781" cy="3964212"/>
          </a:xfrm>
        </p:grpSpPr>
        <p:cxnSp>
          <p:nvCxnSpPr>
            <p:cNvPr id="35" name="Straight Connector 34">
              <a:extLst>
                <a:ext uri="{FF2B5EF4-FFF2-40B4-BE49-F238E27FC236}">
                  <a16:creationId xmlns:a16="http://schemas.microsoft.com/office/drawing/2014/main" id="{197996AC-A480-41C6-A34F-56F78DD67DDA}"/>
                </a:ext>
              </a:extLst>
            </p:cNvPr>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AB85F8-8F5A-4C17-9AE0-50318A2A6D01}"/>
                </a:ext>
              </a:extLst>
            </p:cNvPr>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29391F-E1F9-4CC0-A2F7-DE5084A84767}"/>
                </a:ext>
              </a:extLst>
            </p:cNvPr>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36DDEA0-9968-4350-9A98-C0D9060210B7}"/>
                </a:ext>
              </a:extLst>
            </p:cNvPr>
            <p:cNvGrpSpPr/>
            <p:nvPr/>
          </p:nvGrpSpPr>
          <p:grpSpPr>
            <a:xfrm>
              <a:off x="476448" y="1519013"/>
              <a:ext cx="2775781" cy="1071319"/>
              <a:chOff x="367590" y="2017942"/>
              <a:chExt cx="2775781" cy="1071319"/>
            </a:xfrm>
          </p:grpSpPr>
          <p:pic>
            <p:nvPicPr>
              <p:cNvPr id="89" name="Picture 88" descr="people.png">
                <a:extLst>
                  <a:ext uri="{FF2B5EF4-FFF2-40B4-BE49-F238E27FC236}">
                    <a16:creationId xmlns:a16="http://schemas.microsoft.com/office/drawing/2014/main" id="{BD3A967D-590F-441F-97BB-DB99D35523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90" name="Picture 89">
                <a:extLst>
                  <a:ext uri="{FF2B5EF4-FFF2-40B4-BE49-F238E27FC236}">
                    <a16:creationId xmlns:a16="http://schemas.microsoft.com/office/drawing/2014/main" id="{51860A90-742F-4B23-8464-1FC8272AC0F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91" name="Group 90">
                <a:extLst>
                  <a:ext uri="{FF2B5EF4-FFF2-40B4-BE49-F238E27FC236}">
                    <a16:creationId xmlns:a16="http://schemas.microsoft.com/office/drawing/2014/main" id="{4B778D25-E487-459E-AC3F-E672635BF15F}"/>
                  </a:ext>
                </a:extLst>
              </p:cNvPr>
              <p:cNvGrpSpPr/>
              <p:nvPr/>
            </p:nvGrpSpPr>
            <p:grpSpPr>
              <a:xfrm>
                <a:off x="1118303" y="2633636"/>
                <a:ext cx="1824166" cy="455625"/>
                <a:chOff x="336253" y="5273196"/>
                <a:chExt cx="1824166" cy="455625"/>
              </a:xfrm>
            </p:grpSpPr>
            <p:pic>
              <p:nvPicPr>
                <p:cNvPr id="95" name="Picture 94">
                  <a:extLst>
                    <a:ext uri="{FF2B5EF4-FFF2-40B4-BE49-F238E27FC236}">
                      <a16:creationId xmlns:a16="http://schemas.microsoft.com/office/drawing/2014/main" id="{8BEDF351-36F1-46B1-953C-EB8A09A9EAEB}"/>
                    </a:ext>
                  </a:extLst>
                </p:cNvPr>
                <p:cNvPicPr>
                  <a:picLocks noChangeAspect="1"/>
                </p:cNvPicPr>
                <p:nvPr/>
              </p:nvPicPr>
              <p:blipFill>
                <a:blip r:embed="rId6"/>
                <a:stretch>
                  <a:fillRect/>
                </a:stretch>
              </p:blipFill>
              <p:spPr>
                <a:xfrm>
                  <a:off x="336253" y="5273196"/>
                  <a:ext cx="591185" cy="335005"/>
                </a:xfrm>
                <a:prstGeom prst="rect">
                  <a:avLst/>
                </a:prstGeom>
              </p:spPr>
            </p:pic>
            <p:pic>
              <p:nvPicPr>
                <p:cNvPr id="96" name="Picture 95">
                  <a:extLst>
                    <a:ext uri="{FF2B5EF4-FFF2-40B4-BE49-F238E27FC236}">
                      <a16:creationId xmlns:a16="http://schemas.microsoft.com/office/drawing/2014/main" id="{F9881C11-C9E8-4E4B-8739-8F5B93176946}"/>
                    </a:ext>
                  </a:extLst>
                </p:cNvPr>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97" name="Picture 96">
                  <a:extLst>
                    <a:ext uri="{FF2B5EF4-FFF2-40B4-BE49-F238E27FC236}">
                      <a16:creationId xmlns:a16="http://schemas.microsoft.com/office/drawing/2014/main" id="{CBB4EFCC-A276-4A04-ABA8-65441B31AF61}"/>
                    </a:ext>
                  </a:extLst>
                </p:cNvPr>
                <p:cNvPicPr>
                  <a:picLocks noChangeAspect="1"/>
                </p:cNvPicPr>
                <p:nvPr/>
              </p:nvPicPr>
              <p:blipFill>
                <a:blip r:embed="rId8"/>
                <a:stretch>
                  <a:fillRect/>
                </a:stretch>
              </p:blipFill>
              <p:spPr>
                <a:xfrm>
                  <a:off x="1042531" y="5273196"/>
                  <a:ext cx="488108" cy="302162"/>
                </a:xfrm>
                <a:prstGeom prst="rect">
                  <a:avLst/>
                </a:prstGeom>
              </p:spPr>
            </p:pic>
          </p:grpSp>
          <p:pic>
            <p:nvPicPr>
              <p:cNvPr id="92" name="Picture 91" descr="people.png">
                <a:extLst>
                  <a:ext uri="{FF2B5EF4-FFF2-40B4-BE49-F238E27FC236}">
                    <a16:creationId xmlns:a16="http://schemas.microsoft.com/office/drawing/2014/main" id="{BC45D0D7-9C96-4906-8474-047893346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93" name="Picture 92" descr="people.png">
                <a:extLst>
                  <a:ext uri="{FF2B5EF4-FFF2-40B4-BE49-F238E27FC236}">
                    <a16:creationId xmlns:a16="http://schemas.microsoft.com/office/drawing/2014/main" id="{1C15B8B7-E096-4F72-848F-B703875544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94" name="Picture 93" descr="people.png">
                <a:extLst>
                  <a:ext uri="{FF2B5EF4-FFF2-40B4-BE49-F238E27FC236}">
                    <a16:creationId xmlns:a16="http://schemas.microsoft.com/office/drawing/2014/main" id="{7D67BBCD-6A35-4074-ACDD-D8E67CED69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sp>
          <p:nvSpPr>
            <p:cNvPr id="81" name="AutoShape 3">
              <a:extLst>
                <a:ext uri="{FF2B5EF4-FFF2-40B4-BE49-F238E27FC236}">
                  <a16:creationId xmlns:a16="http://schemas.microsoft.com/office/drawing/2014/main" id="{7BD344ED-F309-475C-B2DB-01980EEB9868}"/>
                </a:ext>
              </a:extLst>
            </p:cNvPr>
            <p:cNvSpPr>
              <a:spLocks noChangeAspect="1" noChangeArrowheads="1" noTextEdit="1"/>
            </p:cNvSpPr>
            <p:nvPr/>
          </p:nvSpPr>
          <p:spPr bwMode="auto">
            <a:xfrm>
              <a:off x="2118273" y="3231918"/>
              <a:ext cx="439737" cy="63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cxnSp>
          <p:nvCxnSpPr>
            <p:cNvPr id="44" name="Elbow Connector 628">
              <a:extLst>
                <a:ext uri="{FF2B5EF4-FFF2-40B4-BE49-F238E27FC236}">
                  <a16:creationId xmlns:a16="http://schemas.microsoft.com/office/drawing/2014/main" id="{592C48A6-C7CC-4D20-B623-D6D886A9804C}"/>
                </a:ext>
              </a:extLst>
            </p:cNvPr>
            <p:cNvCxnSpPr>
              <a:cxnSpLocks/>
              <a:endCxn id="95"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630">
              <a:extLst>
                <a:ext uri="{FF2B5EF4-FFF2-40B4-BE49-F238E27FC236}">
                  <a16:creationId xmlns:a16="http://schemas.microsoft.com/office/drawing/2014/main" id="{DA117E2B-5D67-4D18-BC19-97C5A0CB4EBF}"/>
                </a:ext>
              </a:extLst>
            </p:cNvPr>
            <p:cNvCxnSpPr>
              <a:cxnSpLocks/>
              <a:stCxn id="90"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F0750C-604D-4046-884B-6752A924C8C2}"/>
                </a:ext>
              </a:extLst>
            </p:cNvPr>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7F52A6E-5A70-4808-B2DD-74D909A9ADDB}"/>
                </a:ext>
              </a:extLst>
            </p:cNvPr>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082301-91BF-4036-B777-7E6E63CC1D68}"/>
                </a:ext>
              </a:extLst>
            </p:cNvPr>
            <p:cNvCxnSpPr>
              <a:cxnSpLocks/>
              <a:endCxn id="97"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A498D60-8D25-4130-84B4-34A0295458B9}"/>
                </a:ext>
              </a:extLst>
            </p:cNvPr>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02B8AE0-B10F-43FE-9F86-AAE7578E826F}"/>
                </a:ext>
              </a:extLst>
            </p:cNvPr>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2F0270A-CD01-4468-84F2-727A0383FC58}"/>
                </a:ext>
              </a:extLst>
            </p:cNvPr>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F57221A-198A-42F4-9D0E-FD26D30CAF96}"/>
                </a:ext>
              </a:extLst>
            </p:cNvPr>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B4EC030-2F1F-4A90-8B8E-D2C94F64DC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727" y="2876502"/>
            <a:ext cx="10612781" cy="1104996"/>
          </a:xfrm>
          <a:prstGeom prst="rect">
            <a:avLst/>
          </a:prstGeom>
        </p:spPr>
      </p:pic>
    </p:spTree>
    <p:extLst>
      <p:ext uri="{BB962C8B-B14F-4D97-AF65-F5344CB8AC3E}">
        <p14:creationId xmlns:p14="http://schemas.microsoft.com/office/powerpoint/2010/main" val="2095771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7575"/>
          </a:xfrm>
        </p:spPr>
        <p:txBody>
          <a:bodyPr/>
          <a:lstStyle/>
          <a:p>
            <a:pPr algn="l"/>
            <a:r>
              <a:rPr lang="en-US" dirty="0"/>
              <a:t>Let’s code</a:t>
            </a:r>
            <a:br>
              <a:rPr lang="en-US" dirty="0"/>
            </a:br>
            <a:endParaRPr lang="en-US" dirty="0"/>
          </a:p>
        </p:txBody>
      </p:sp>
      <p:sp>
        <p:nvSpPr>
          <p:cNvPr id="3" name="Rectangle 2">
            <a:extLst>
              <a:ext uri="{FF2B5EF4-FFF2-40B4-BE49-F238E27FC236}">
                <a16:creationId xmlns:a16="http://schemas.microsoft.com/office/drawing/2014/main" id="{3C29C099-5B1B-42CE-A5CB-FC67A940CCAC}"/>
              </a:ext>
            </a:extLst>
          </p:cNvPr>
          <p:cNvSpPr/>
          <p:nvPr/>
        </p:nvSpPr>
        <p:spPr>
          <a:xfrm>
            <a:off x="193431" y="1081454"/>
            <a:ext cx="8950569" cy="1824025"/>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dirty="0">
                <a:solidFill>
                  <a:schemeClr val="bg1"/>
                </a:solidFill>
                <a:latin typeface="+mj-lt"/>
              </a:rPr>
              <a:t>Add Azure Application Insights to your ASP.NET Core web application</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bg1"/>
                </a:solidFill>
                <a:latin typeface="+mj-lt"/>
              </a:rPr>
              <a:t>Dive into Azure Notebook with data analysis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40" dirty="0">
                <a:solidFill>
                  <a:schemeClr val="bg1"/>
                </a:solidFill>
                <a:latin typeface="+mj-lt"/>
              </a:rPr>
              <a:t>AppInsights with Azure Notebook saves the day</a:t>
            </a:r>
            <a:endParaRPr lang="en-US" sz="2400" b="1" kern="0" dirty="0">
              <a:solidFill>
                <a:schemeClr val="bg1"/>
              </a:solidFill>
              <a:latin typeface="+mj-lt"/>
            </a:endParaRPr>
          </a:p>
        </p:txBody>
      </p:sp>
    </p:spTree>
    <p:extLst>
      <p:ext uri="{BB962C8B-B14F-4D97-AF65-F5344CB8AC3E}">
        <p14:creationId xmlns:p14="http://schemas.microsoft.com/office/powerpoint/2010/main" val="11556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590" y="129108"/>
            <a:ext cx="8422105" cy="879231"/>
          </a:xfrm>
        </p:spPr>
        <p:txBody>
          <a:bodyPr/>
          <a:lstStyle/>
          <a:p>
            <a:pPr algn="l"/>
            <a:r>
              <a:rPr lang="en-US" b="1" dirty="0"/>
              <a:t>Who wants some stickers?</a:t>
            </a:r>
            <a:br>
              <a:rPr lang="en-US" b="1" dirty="0"/>
            </a:br>
            <a:br>
              <a:rPr lang="en-US" dirty="0"/>
            </a:br>
            <a:endParaRPr lang="en-US" dirty="0"/>
          </a:p>
        </p:txBody>
      </p:sp>
      <p:sp>
        <p:nvSpPr>
          <p:cNvPr id="4" name="TextBox 3">
            <a:extLst>
              <a:ext uri="{FF2B5EF4-FFF2-40B4-BE49-F238E27FC236}">
                <a16:creationId xmlns:a16="http://schemas.microsoft.com/office/drawing/2014/main" id="{753CDACE-2E53-4138-9621-4A9672AD2E5D}"/>
              </a:ext>
            </a:extLst>
          </p:cNvPr>
          <p:cNvSpPr txBox="1"/>
          <p:nvPr/>
        </p:nvSpPr>
        <p:spPr>
          <a:xfrm>
            <a:off x="4235116" y="2021306"/>
            <a:ext cx="3930317" cy="1514261"/>
          </a:xfrm>
          <a:prstGeom prst="rect">
            <a:avLst/>
          </a:prstGeom>
          <a:noFill/>
        </p:spPr>
        <p:txBody>
          <a:bodyPr wrap="square" lIns="182880" tIns="146304" rIns="182880" bIns="146304" rtlCol="0">
            <a:spAutoFit/>
          </a:bodyPr>
          <a:lstStyle/>
          <a:p>
            <a:pPr>
              <a:lnSpc>
                <a:spcPct val="90000"/>
              </a:lnSpc>
              <a:spcAft>
                <a:spcPts val="600"/>
              </a:spcAft>
            </a:pPr>
            <a:r>
              <a:rPr lang="en-US" sz="8800" dirty="0">
                <a:solidFill>
                  <a:schemeClr val="bg1"/>
                </a:solidFill>
              </a:rPr>
              <a:t>Q &amp; A</a:t>
            </a:r>
          </a:p>
        </p:txBody>
      </p:sp>
    </p:spTree>
    <p:extLst>
      <p:ext uri="{BB962C8B-B14F-4D97-AF65-F5344CB8AC3E}">
        <p14:creationId xmlns:p14="http://schemas.microsoft.com/office/powerpoint/2010/main" val="409297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61099-1931-4FFB-BE61-8F2B18822497}"/>
              </a:ext>
            </a:extLst>
          </p:cNvPr>
          <p:cNvSpPr/>
          <p:nvPr/>
        </p:nvSpPr>
        <p:spPr bwMode="auto">
          <a:xfrm>
            <a:off x="4904" y="973"/>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342900" indent="-342900" algn="ctr" defTabSz="913924" fontAlgn="base">
              <a:lnSpc>
                <a:spcPct val="90000"/>
              </a:lnSpc>
              <a:spcBef>
                <a:spcPct val="0"/>
              </a:spcBef>
              <a:spcAft>
                <a:spcPct val="0"/>
              </a:spcAft>
              <a:buFont typeface="Arial" panose="020B0604020202020204" pitchFamily="34" charset="0"/>
              <a:buChar char="•"/>
            </a:pPr>
            <a:endParaRPr lang="en-US" sz="2000" spc="-50" dirty="0">
              <a:solidFill>
                <a:srgbClr val="404040"/>
              </a:solidFill>
              <a:latin typeface="Segoe UI"/>
            </a:endParaRPr>
          </a:p>
        </p:txBody>
      </p:sp>
      <p:sp>
        <p:nvSpPr>
          <p:cNvPr id="4" name="Title 1">
            <a:extLst>
              <a:ext uri="{FF2B5EF4-FFF2-40B4-BE49-F238E27FC236}">
                <a16:creationId xmlns:a16="http://schemas.microsoft.com/office/drawing/2014/main" id="{380DA1DC-50BC-479E-AA1D-54B6281F50EF}"/>
              </a:ext>
            </a:extLst>
          </p:cNvPr>
          <p:cNvSpPr>
            <a:spLocks noGrp="1"/>
          </p:cNvSpPr>
          <p:nvPr>
            <p:ph type="title"/>
          </p:nvPr>
        </p:nvSpPr>
        <p:spPr>
          <a:xfrm>
            <a:off x="180394" y="175236"/>
            <a:ext cx="11655840" cy="899537"/>
          </a:xfrm>
        </p:spPr>
        <p:txBody>
          <a:bodyPr/>
          <a:lstStyle/>
          <a:p>
            <a:pPr algn="l"/>
            <a:r>
              <a:rPr lang="en-US" sz="4705" dirty="0">
                <a:solidFill>
                  <a:schemeClr val="tx1"/>
                </a:solidFill>
              </a:rPr>
              <a:t>Who am I?</a:t>
            </a:r>
          </a:p>
        </p:txBody>
      </p:sp>
      <p:sp>
        <p:nvSpPr>
          <p:cNvPr id="6" name="Text Placeholder 103">
            <a:extLst>
              <a:ext uri="{FF2B5EF4-FFF2-40B4-BE49-F238E27FC236}">
                <a16:creationId xmlns:a16="http://schemas.microsoft.com/office/drawing/2014/main" id="{D555A0D6-BC9F-4648-BC3B-97C9D8E3F477}"/>
              </a:ext>
            </a:extLst>
          </p:cNvPr>
          <p:cNvSpPr txBox="1">
            <a:spLocks/>
          </p:cNvSpPr>
          <p:nvPr/>
        </p:nvSpPr>
        <p:spPr>
          <a:xfrm>
            <a:off x="509953" y="967154"/>
            <a:ext cx="10937631" cy="4320834"/>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Senior Tech Lead at 99X Technology</a:t>
            </a:r>
          </a:p>
          <a:p>
            <a:pPr marL="335982" indent="-335982" defTabSz="913923"/>
            <a:r>
              <a:rPr lang="en-US" sz="2745" dirty="0">
                <a:solidFill>
                  <a:srgbClr val="000000"/>
                </a:solidFill>
                <a:latin typeface="Segoe UI Light"/>
              </a:rPr>
              <a:t>MVP – VS and Development technologies </a:t>
            </a:r>
          </a:p>
          <a:p>
            <a:pPr marL="335982" indent="-335982" defTabSz="913923"/>
            <a:r>
              <a:rPr lang="en-US" sz="2745" dirty="0">
                <a:solidFill>
                  <a:srgbClr val="000000"/>
                </a:solidFill>
                <a:latin typeface="Segoe UI Light"/>
              </a:rPr>
              <a:t>Top Contributor on Stack Overflow </a:t>
            </a:r>
            <a:r>
              <a:rPr lang="en-US" sz="2745" dirty="0">
                <a:solidFill>
                  <a:srgbClr val="000000"/>
                </a:solidFill>
                <a:latin typeface="Segoe UI Light"/>
                <a:hlinkClick r:id="rId3"/>
              </a:rPr>
              <a:t>https://stackoverflow.com/users/1749403/sajeetharan</a:t>
            </a:r>
            <a:r>
              <a:rPr lang="en-US" sz="2745" dirty="0">
                <a:solidFill>
                  <a:srgbClr val="000000"/>
                </a:solidFill>
                <a:latin typeface="Segoe UI Light"/>
              </a:rPr>
              <a:t> </a:t>
            </a:r>
          </a:p>
          <a:p>
            <a:pPr marL="335982" indent="-335982" defTabSz="913923"/>
            <a:r>
              <a:rPr lang="en-US" sz="2745" dirty="0">
                <a:gradFill>
                  <a:gsLst>
                    <a:gs pos="1250">
                      <a:srgbClr val="3F3F3F"/>
                    </a:gs>
                    <a:gs pos="99000">
                      <a:srgbClr val="3F3F3F"/>
                    </a:gs>
                  </a:gsLst>
                  <a:lin ang="5400000" scaled="0"/>
                </a:gradFill>
                <a:latin typeface="Segoe UI Light"/>
              </a:rPr>
              <a:t>Opensource Contributor</a:t>
            </a:r>
          </a:p>
          <a:p>
            <a:pPr marL="0" indent="0" defTabSz="913923">
              <a:buNone/>
            </a:pPr>
            <a:r>
              <a:rPr lang="en-US" sz="2745" dirty="0">
                <a:gradFill>
                  <a:gsLst>
                    <a:gs pos="1250">
                      <a:srgbClr val="3F3F3F"/>
                    </a:gs>
                    <a:gs pos="99000">
                      <a:srgbClr val="3F3F3F"/>
                    </a:gs>
                  </a:gsLst>
                  <a:lin ang="5400000" scaled="0"/>
                </a:gradFill>
                <a:latin typeface="Segoe UI Light"/>
              </a:rPr>
              <a:t>   </a:t>
            </a:r>
            <a:r>
              <a:rPr lang="en-US" sz="2745" dirty="0">
                <a:gradFill>
                  <a:gsLst>
                    <a:gs pos="1250">
                      <a:srgbClr val="3F3F3F"/>
                    </a:gs>
                    <a:gs pos="99000">
                      <a:srgbClr val="3F3F3F"/>
                    </a:gs>
                  </a:gsLst>
                  <a:lin ang="5400000" scaled="0"/>
                </a:gradFill>
                <a:latin typeface="Segoe UI Light"/>
                <a:hlinkClick r:id="rId4"/>
              </a:rPr>
              <a:t>https://github.com/sajeetharan</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gradFill>
                  <a:gsLst>
                    <a:gs pos="1250">
                      <a:srgbClr val="3F3F3F"/>
                    </a:gs>
                    <a:gs pos="99000">
                      <a:srgbClr val="3F3F3F"/>
                    </a:gs>
                  </a:gsLst>
                  <a:lin ang="5400000" scaled="0"/>
                </a:gradFill>
                <a:latin typeface="Segoe UI Light"/>
              </a:rPr>
              <a:t>Angular Enthusiast</a:t>
            </a:r>
          </a:p>
          <a:p>
            <a:pPr marL="0" indent="0" defTabSz="913923">
              <a:buNone/>
            </a:pPr>
            <a:r>
              <a:rPr lang="en-US" sz="2745" dirty="0">
                <a:gradFill>
                  <a:gsLst>
                    <a:gs pos="1250">
                      <a:srgbClr val="3F3F3F"/>
                    </a:gs>
                    <a:gs pos="99000">
                      <a:srgbClr val="3F3F3F"/>
                    </a:gs>
                  </a:gsLst>
                  <a:lin ang="5400000" scaled="0"/>
                </a:gradFill>
                <a:latin typeface="Segoe UI Light"/>
              </a:rPr>
              <a:t>   </a:t>
            </a:r>
            <a:r>
              <a:rPr lang="en-US" sz="2745" dirty="0">
                <a:gradFill>
                  <a:gsLst>
                    <a:gs pos="1250">
                      <a:srgbClr val="3F3F3F"/>
                    </a:gs>
                    <a:gs pos="99000">
                      <a:srgbClr val="3F3F3F"/>
                    </a:gs>
                  </a:gsLst>
                  <a:lin ang="5400000" scaled="0"/>
                </a:gradFill>
                <a:latin typeface="Segoe UI Light"/>
                <a:hlinkClick r:id="rId5"/>
              </a:rPr>
              <a:t>https://stackblitz.com/@sajeetharan</a:t>
            </a:r>
            <a:endParaRPr lang="en-US" sz="2745" dirty="0">
              <a:gradFill>
                <a:gsLst>
                  <a:gs pos="1250">
                    <a:srgbClr val="3F3F3F"/>
                  </a:gs>
                  <a:gs pos="99000">
                    <a:srgbClr val="3F3F3F"/>
                  </a:gs>
                </a:gsLst>
                <a:lin ang="5400000" scaled="0"/>
              </a:gradFill>
              <a:latin typeface="Segoe UI Light"/>
            </a:endParaRPr>
          </a:p>
          <a:p>
            <a:pPr marL="0" indent="0" defTabSz="913923">
              <a:buNone/>
            </a:pPr>
            <a:endParaRPr lang="en-US" sz="2745" dirty="0">
              <a:gradFill>
                <a:gsLst>
                  <a:gs pos="1250">
                    <a:srgbClr val="3F3F3F"/>
                  </a:gs>
                  <a:gs pos="99000">
                    <a:srgbClr val="3F3F3F"/>
                  </a:gs>
                </a:gsLst>
                <a:lin ang="5400000" scaled="0"/>
              </a:gradFill>
              <a:latin typeface="Segoe UI Light"/>
            </a:endParaRPr>
          </a:p>
        </p:txBody>
      </p:sp>
      <p:pic>
        <p:nvPicPr>
          <p:cNvPr id="3" name="Picture 2">
            <a:extLst>
              <a:ext uri="{FF2B5EF4-FFF2-40B4-BE49-F238E27FC236}">
                <a16:creationId xmlns:a16="http://schemas.microsoft.com/office/drawing/2014/main" id="{112B1EF4-C608-44DE-AA58-26CAC9635A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3604" y="5304030"/>
            <a:ext cx="4564721" cy="1394776"/>
          </a:xfrm>
          <a:prstGeom prst="rect">
            <a:avLst/>
          </a:prstGeom>
        </p:spPr>
      </p:pic>
      <p:pic>
        <p:nvPicPr>
          <p:cNvPr id="8" name="Picture 7">
            <a:extLst>
              <a:ext uri="{FF2B5EF4-FFF2-40B4-BE49-F238E27FC236}">
                <a16:creationId xmlns:a16="http://schemas.microsoft.com/office/drawing/2014/main" id="{8F31D194-44A9-4067-83D4-D6452D2432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2926" y="5429243"/>
            <a:ext cx="2860367" cy="1160662"/>
          </a:xfrm>
          <a:prstGeom prst="rect">
            <a:avLst/>
          </a:prstGeom>
        </p:spPr>
      </p:pic>
      <p:pic>
        <p:nvPicPr>
          <p:cNvPr id="10" name="Picture 9">
            <a:extLst>
              <a:ext uri="{FF2B5EF4-FFF2-40B4-BE49-F238E27FC236}">
                <a16:creationId xmlns:a16="http://schemas.microsoft.com/office/drawing/2014/main" id="{9B01C5F1-C454-49E5-AF0D-1331A577E3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1933" y="4186988"/>
            <a:ext cx="4132519" cy="2527859"/>
          </a:xfrm>
          <a:prstGeom prst="rect">
            <a:avLst/>
          </a:prstGeom>
        </p:spPr>
      </p:pic>
    </p:spTree>
    <p:extLst>
      <p:ext uri="{BB962C8B-B14F-4D97-AF65-F5344CB8AC3E}">
        <p14:creationId xmlns:p14="http://schemas.microsoft.com/office/powerpoint/2010/main" val="30309218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7575"/>
          </a:xfrm>
        </p:spPr>
        <p:txBody>
          <a:bodyPr/>
          <a:lstStyle/>
          <a:p>
            <a:pPr algn="l"/>
            <a:r>
              <a:rPr lang="en-US" dirty="0"/>
              <a:t>Where to go from here….</a:t>
            </a:r>
            <a:br>
              <a:rPr lang="en-US" dirty="0"/>
            </a:br>
            <a:endParaRPr lang="en-US" dirty="0"/>
          </a:p>
        </p:txBody>
      </p:sp>
      <p:sp>
        <p:nvSpPr>
          <p:cNvPr id="3" name="Rectangle 2">
            <a:extLst>
              <a:ext uri="{FF2B5EF4-FFF2-40B4-BE49-F238E27FC236}">
                <a16:creationId xmlns:a16="http://schemas.microsoft.com/office/drawing/2014/main" id="{212D1D77-A262-434C-A1DB-3A8070AC8BB5}"/>
              </a:ext>
            </a:extLst>
          </p:cNvPr>
          <p:cNvSpPr/>
          <p:nvPr/>
        </p:nvSpPr>
        <p:spPr>
          <a:xfrm>
            <a:off x="193431" y="1081454"/>
            <a:ext cx="8950569" cy="937629"/>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kern="0" dirty="0">
                <a:solidFill>
                  <a:schemeClr val="bg1"/>
                </a:solidFill>
                <a:latin typeface="+mj-lt"/>
              </a:rPr>
              <a:t>Access the demo and slides</a:t>
            </a:r>
          </a:p>
          <a:p>
            <a:pPr defTabSz="913376" fontAlgn="base">
              <a:lnSpc>
                <a:spcPct val="120000"/>
              </a:lnSpc>
              <a:spcBef>
                <a:spcPct val="0"/>
              </a:spcBef>
              <a:spcAft>
                <a:spcPct val="0"/>
              </a:spcAft>
            </a:pPr>
            <a:r>
              <a:rPr lang="en-US" sz="2400" b="1" kern="0" dirty="0">
                <a:solidFill>
                  <a:schemeClr val="bg1"/>
                </a:solidFill>
                <a:latin typeface="+mj-lt"/>
                <a:hlinkClick r:id="rId3"/>
              </a:rPr>
              <a:t>https://github.com/sajeetharan/AzureBootCampAppInsights</a:t>
            </a:r>
            <a:endParaRPr lang="en-US" sz="2400" b="1" kern="0" dirty="0">
              <a:solidFill>
                <a:schemeClr val="bg1"/>
              </a:solidFill>
              <a:latin typeface="+mj-lt"/>
            </a:endParaRPr>
          </a:p>
        </p:txBody>
      </p:sp>
      <p:sp>
        <p:nvSpPr>
          <p:cNvPr id="5" name="Rectangle 4">
            <a:extLst>
              <a:ext uri="{FF2B5EF4-FFF2-40B4-BE49-F238E27FC236}">
                <a16:creationId xmlns:a16="http://schemas.microsoft.com/office/drawing/2014/main" id="{475AD912-EF7E-477B-A371-8EDF4F168E4F}"/>
              </a:ext>
            </a:extLst>
          </p:cNvPr>
          <p:cNvSpPr/>
          <p:nvPr/>
        </p:nvSpPr>
        <p:spPr>
          <a:xfrm>
            <a:off x="273178" y="3373277"/>
            <a:ext cx="8791074" cy="494431"/>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kern="0" dirty="0">
                <a:solidFill>
                  <a:schemeClr val="bg1"/>
                </a:solidFill>
                <a:latin typeface="+mj-lt"/>
              </a:rPr>
              <a:t>Tweet me @</a:t>
            </a:r>
            <a:r>
              <a:rPr lang="en-US" sz="2400" b="1" kern="0" dirty="0" err="1">
                <a:solidFill>
                  <a:schemeClr val="bg1"/>
                </a:solidFill>
                <a:latin typeface="+mj-lt"/>
              </a:rPr>
              <a:t>kokkisajee</a:t>
            </a:r>
            <a:endParaRPr lang="en-US" sz="2400" b="1" kern="0" dirty="0">
              <a:solidFill>
                <a:schemeClr val="bg1"/>
              </a:solidFill>
              <a:latin typeface="+mj-lt"/>
            </a:endParaRPr>
          </a:p>
        </p:txBody>
      </p:sp>
      <p:sp>
        <p:nvSpPr>
          <p:cNvPr id="6" name="Rectangle 5">
            <a:extLst>
              <a:ext uri="{FF2B5EF4-FFF2-40B4-BE49-F238E27FC236}">
                <a16:creationId xmlns:a16="http://schemas.microsoft.com/office/drawing/2014/main" id="{08CE361E-61D2-4963-BE13-B34BB8F40A55}"/>
              </a:ext>
            </a:extLst>
          </p:cNvPr>
          <p:cNvSpPr/>
          <p:nvPr/>
        </p:nvSpPr>
        <p:spPr>
          <a:xfrm>
            <a:off x="258062" y="2271769"/>
            <a:ext cx="8791074" cy="937629"/>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kern="0" dirty="0">
                <a:solidFill>
                  <a:schemeClr val="bg1"/>
                </a:solidFill>
                <a:latin typeface="+mj-lt"/>
              </a:rPr>
              <a:t>Rate my session </a:t>
            </a:r>
          </a:p>
          <a:p>
            <a:pPr defTabSz="913376" fontAlgn="base">
              <a:lnSpc>
                <a:spcPct val="120000"/>
              </a:lnSpc>
              <a:spcBef>
                <a:spcPct val="0"/>
              </a:spcBef>
              <a:spcAft>
                <a:spcPct val="0"/>
              </a:spcAft>
            </a:pPr>
            <a:r>
              <a:rPr lang="en-US" sz="2400" b="1" kern="0" dirty="0">
                <a:solidFill>
                  <a:schemeClr val="bg1"/>
                </a:solidFill>
                <a:latin typeface="+mj-lt"/>
                <a:hlinkClick r:id="rId4"/>
              </a:rPr>
              <a:t>https://www.rateevent.com/speeches/SCAAA663</a:t>
            </a:r>
            <a:endParaRPr lang="en-US" sz="2400" b="1" kern="0" dirty="0">
              <a:solidFill>
                <a:schemeClr val="bg1"/>
              </a:solidFill>
              <a:latin typeface="+mj-lt"/>
            </a:endParaRPr>
          </a:p>
        </p:txBody>
      </p:sp>
    </p:spTree>
    <p:extLst>
      <p:ext uri="{BB962C8B-B14F-4D97-AF65-F5344CB8AC3E}">
        <p14:creationId xmlns:p14="http://schemas.microsoft.com/office/powerpoint/2010/main" val="162508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iQrl">
            <a:extLst>
              <a:ext uri="{FF2B5EF4-FFF2-40B4-BE49-F238E27FC236}">
                <a16:creationId xmlns:a16="http://schemas.microsoft.com/office/drawing/2014/main" id="{F30C8B7C-770A-46CA-A686-9672C0ABB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036" y="2012950"/>
            <a:ext cx="5361928" cy="3020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4B195B-939A-45D4-AC48-342156432ADB}"/>
              </a:ext>
            </a:extLst>
          </p:cNvPr>
          <p:cNvSpPr txBox="1"/>
          <p:nvPr/>
        </p:nvSpPr>
        <p:spPr>
          <a:xfrm>
            <a:off x="0" y="1089620"/>
            <a:ext cx="12192000" cy="923330"/>
          </a:xfrm>
          <a:prstGeom prst="rect">
            <a:avLst/>
          </a:prstGeom>
          <a:noFill/>
        </p:spPr>
        <p:txBody>
          <a:bodyPr wrap="square" rtlCol="0">
            <a:spAutoFit/>
          </a:bodyPr>
          <a:lstStyle/>
          <a:p>
            <a:pPr algn="ctr"/>
            <a:r>
              <a:rPr lang="en-US" sz="5400" b="1" cap="all" dirty="0">
                <a:solidFill>
                  <a:srgbClr val="0070C0"/>
                </a:solidFill>
                <a:latin typeface="Arial" panose="020B0604020202020204" pitchFamily="34" charset="0"/>
                <a:cs typeface="Arial" panose="020B0604020202020204" pitchFamily="34" charset="0"/>
              </a:rPr>
              <a:t>Silver Sponsorship</a:t>
            </a:r>
          </a:p>
        </p:txBody>
      </p:sp>
      <p:pic>
        <p:nvPicPr>
          <p:cNvPr id="25" name="Picture 4" descr="https://global.azurebootcamp.net/wp-content/uploads/2014/11/logo-2018-250x222.png">
            <a:extLst>
              <a:ext uri="{FF2B5EF4-FFF2-40B4-BE49-F238E27FC236}">
                <a16:creationId xmlns:a16="http://schemas.microsoft.com/office/drawing/2014/main" id="{CF3C7963-E5C9-4EF0-B970-1A2E604D7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32" y="-73226"/>
            <a:ext cx="1667249" cy="1480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0231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4" name="Picture 10" descr="Halpetea">
            <a:extLst>
              <a:ext uri="{FF2B5EF4-FFF2-40B4-BE49-F238E27FC236}">
                <a16:creationId xmlns:a16="http://schemas.microsoft.com/office/drawing/2014/main" id="{0996689E-D58B-4619-91F1-06311BE29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576" y="4044743"/>
            <a:ext cx="3744045" cy="14851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front">
            <a:extLst>
              <a:ext uri="{FF2B5EF4-FFF2-40B4-BE49-F238E27FC236}">
                <a16:creationId xmlns:a16="http://schemas.microsoft.com/office/drawing/2014/main" id="{46AF3299-F1B1-43F4-985F-FD7CA8A43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2" y="2235075"/>
            <a:ext cx="4159251" cy="16498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TB">
            <a:extLst>
              <a:ext uri="{FF2B5EF4-FFF2-40B4-BE49-F238E27FC236}">
                <a16:creationId xmlns:a16="http://schemas.microsoft.com/office/drawing/2014/main" id="{A422C86A-1DFE-4110-843F-2ECC05EBB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1650" y="2302658"/>
            <a:ext cx="3644900" cy="14458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tenza">
            <a:extLst>
              <a:ext uri="{FF2B5EF4-FFF2-40B4-BE49-F238E27FC236}">
                <a16:creationId xmlns:a16="http://schemas.microsoft.com/office/drawing/2014/main" id="{6A4FBC38-A1E2-4B00-8526-3D09B5D3DB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8599" y="4107036"/>
            <a:ext cx="4305700" cy="155005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7A069DD-BB0A-45A3-937D-7C5E47752866}"/>
              </a:ext>
            </a:extLst>
          </p:cNvPr>
          <p:cNvSpPr txBox="1"/>
          <p:nvPr/>
        </p:nvSpPr>
        <p:spPr>
          <a:xfrm>
            <a:off x="0" y="1089620"/>
            <a:ext cx="12192000" cy="923330"/>
          </a:xfrm>
          <a:prstGeom prst="rect">
            <a:avLst/>
          </a:prstGeom>
          <a:noFill/>
        </p:spPr>
        <p:txBody>
          <a:bodyPr wrap="square" rtlCol="0">
            <a:spAutoFit/>
          </a:bodyPr>
          <a:lstStyle/>
          <a:p>
            <a:pPr algn="ctr"/>
            <a:r>
              <a:rPr lang="en-US" sz="5400" b="1" cap="all" dirty="0">
                <a:solidFill>
                  <a:srgbClr val="0070C0"/>
                </a:solidFill>
                <a:latin typeface="Arial" panose="020B0604020202020204" pitchFamily="34" charset="0"/>
                <a:cs typeface="Arial" panose="020B0604020202020204" pitchFamily="34" charset="0"/>
              </a:rPr>
              <a:t>BRONZE Sponsorship</a:t>
            </a:r>
          </a:p>
        </p:txBody>
      </p:sp>
      <p:pic>
        <p:nvPicPr>
          <p:cNvPr id="21" name="Picture 4" descr="https://global.azurebootcamp.net/wp-content/uploads/2014/11/logo-2018-250x222.png">
            <a:extLst>
              <a:ext uri="{FF2B5EF4-FFF2-40B4-BE49-F238E27FC236}">
                <a16:creationId xmlns:a16="http://schemas.microsoft.com/office/drawing/2014/main" id="{F82B5573-CECA-403A-996E-22669DD27C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732" y="-73226"/>
            <a:ext cx="1667249" cy="1480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202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4" name="Picture 20" descr="Related image">
            <a:extLst>
              <a:ext uri="{FF2B5EF4-FFF2-40B4-BE49-F238E27FC236}">
                <a16:creationId xmlns:a16="http://schemas.microsoft.com/office/drawing/2014/main" id="{194948F9-E75B-4B18-BAAF-306FE79A1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3800" y="3575662"/>
            <a:ext cx="5022851" cy="31909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ms">
            <a:extLst>
              <a:ext uri="{FF2B5EF4-FFF2-40B4-BE49-F238E27FC236}">
                <a16:creationId xmlns:a16="http://schemas.microsoft.com/office/drawing/2014/main" id="{92D76680-27D0-443D-9C45-6D983416C2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172" y="2172923"/>
            <a:ext cx="2968328" cy="15734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nc">
            <a:extLst>
              <a:ext uri="{FF2B5EF4-FFF2-40B4-BE49-F238E27FC236}">
                <a16:creationId xmlns:a16="http://schemas.microsoft.com/office/drawing/2014/main" id="{20A80D28-9634-4984-9996-4B915DFF0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561" y="4273550"/>
            <a:ext cx="4406439" cy="15158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nesGL">
            <a:extLst>
              <a:ext uri="{FF2B5EF4-FFF2-40B4-BE49-F238E27FC236}">
                <a16:creationId xmlns:a16="http://schemas.microsoft.com/office/drawing/2014/main" id="{F666F809-884F-485D-B4A3-2E8494045A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357313"/>
            <a:ext cx="4720984" cy="120466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97BC7CB-DFF3-4F8D-A6B4-D17FE009437D}"/>
              </a:ext>
            </a:extLst>
          </p:cNvPr>
          <p:cNvSpPr txBox="1"/>
          <p:nvPr/>
        </p:nvSpPr>
        <p:spPr>
          <a:xfrm>
            <a:off x="0" y="781086"/>
            <a:ext cx="12192000" cy="923330"/>
          </a:xfrm>
          <a:prstGeom prst="rect">
            <a:avLst/>
          </a:prstGeom>
          <a:noFill/>
        </p:spPr>
        <p:txBody>
          <a:bodyPr wrap="square" rtlCol="0">
            <a:spAutoFit/>
          </a:bodyPr>
          <a:lstStyle/>
          <a:p>
            <a:pPr algn="ctr"/>
            <a:r>
              <a:rPr lang="en-US" sz="5400" b="1" cap="all" dirty="0">
                <a:solidFill>
                  <a:srgbClr val="0070C0"/>
                </a:solidFill>
                <a:latin typeface="Arial" panose="020B0604020202020204" pitchFamily="34" charset="0"/>
                <a:cs typeface="Arial" panose="020B0604020202020204" pitchFamily="34" charset="0"/>
              </a:rPr>
              <a:t>GENERAL Sponsorship</a:t>
            </a:r>
          </a:p>
        </p:txBody>
      </p:sp>
      <p:pic>
        <p:nvPicPr>
          <p:cNvPr id="20" name="Picture 4" descr="https://global.azurebootcamp.net/wp-content/uploads/2014/11/logo-2018-250x222.png">
            <a:extLst>
              <a:ext uri="{FF2B5EF4-FFF2-40B4-BE49-F238E27FC236}">
                <a16:creationId xmlns:a16="http://schemas.microsoft.com/office/drawing/2014/main" id="{45C4EF0E-0D2C-41E4-94C6-0C4378AFED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732" y="-73226"/>
            <a:ext cx="1667249" cy="1480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9587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8" name="Picture 24" descr="webquarters">
            <a:extLst>
              <a:ext uri="{FF2B5EF4-FFF2-40B4-BE49-F238E27FC236}">
                <a16:creationId xmlns:a16="http://schemas.microsoft.com/office/drawing/2014/main" id="{6F26B74C-6DEF-4B94-9D90-F18876003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412" y="4533900"/>
            <a:ext cx="5695880" cy="19485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nim8">
            <a:extLst>
              <a:ext uri="{FF2B5EF4-FFF2-40B4-BE49-F238E27FC236}">
                <a16:creationId xmlns:a16="http://schemas.microsoft.com/office/drawing/2014/main" id="{FAFA21B3-2582-4D60-BEFE-E7498C6B2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573" y="1193800"/>
            <a:ext cx="3615557" cy="20367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232D02-A2EB-4F88-81C2-FAC1D288C921}"/>
              </a:ext>
            </a:extLst>
          </p:cNvPr>
          <p:cNvSpPr txBox="1"/>
          <p:nvPr/>
        </p:nvSpPr>
        <p:spPr>
          <a:xfrm>
            <a:off x="0" y="429220"/>
            <a:ext cx="12192000" cy="707886"/>
          </a:xfrm>
          <a:prstGeom prst="rect">
            <a:avLst/>
          </a:prstGeom>
          <a:noFill/>
        </p:spPr>
        <p:txBody>
          <a:bodyPr wrap="square" rtlCol="0">
            <a:spAutoFit/>
          </a:bodyPr>
          <a:lstStyle/>
          <a:p>
            <a:pPr algn="ctr"/>
            <a:r>
              <a:rPr lang="en-US" sz="4000" b="1" cap="all" dirty="0">
                <a:solidFill>
                  <a:srgbClr val="0070C0"/>
                </a:solidFill>
                <a:latin typeface="Arial" panose="020B0604020202020204" pitchFamily="34" charset="0"/>
                <a:cs typeface="Arial" panose="020B0604020202020204" pitchFamily="34" charset="0"/>
              </a:rPr>
              <a:t>PRINTED MEDIA PARTNER</a:t>
            </a:r>
          </a:p>
        </p:txBody>
      </p:sp>
      <p:sp>
        <p:nvSpPr>
          <p:cNvPr id="20" name="TextBox 19">
            <a:extLst>
              <a:ext uri="{FF2B5EF4-FFF2-40B4-BE49-F238E27FC236}">
                <a16:creationId xmlns:a16="http://schemas.microsoft.com/office/drawing/2014/main" id="{4954EC59-1F5B-47AA-B531-CE0902401B33}"/>
              </a:ext>
            </a:extLst>
          </p:cNvPr>
          <p:cNvSpPr txBox="1"/>
          <p:nvPr/>
        </p:nvSpPr>
        <p:spPr>
          <a:xfrm>
            <a:off x="0" y="3629459"/>
            <a:ext cx="12192000" cy="707886"/>
          </a:xfrm>
          <a:prstGeom prst="rect">
            <a:avLst/>
          </a:prstGeom>
          <a:noFill/>
        </p:spPr>
        <p:txBody>
          <a:bodyPr wrap="square" rtlCol="0">
            <a:spAutoFit/>
          </a:bodyPr>
          <a:lstStyle/>
          <a:p>
            <a:pPr algn="ctr"/>
            <a:r>
              <a:rPr lang="en-US" sz="4000" b="1" cap="all" dirty="0">
                <a:solidFill>
                  <a:srgbClr val="0070C0"/>
                </a:solidFill>
                <a:latin typeface="Arial" panose="020B0604020202020204" pitchFamily="34" charset="0"/>
                <a:cs typeface="Arial" panose="020B0604020202020204" pitchFamily="34" charset="0"/>
              </a:rPr>
              <a:t>ORGANIZING SUPPORT PARTNER</a:t>
            </a:r>
          </a:p>
        </p:txBody>
      </p:sp>
      <p:pic>
        <p:nvPicPr>
          <p:cNvPr id="21" name="Picture 4" descr="https://global.azurebootcamp.net/wp-content/uploads/2014/11/logo-2018-250x222.png">
            <a:extLst>
              <a:ext uri="{FF2B5EF4-FFF2-40B4-BE49-F238E27FC236}">
                <a16:creationId xmlns:a16="http://schemas.microsoft.com/office/drawing/2014/main" id="{8F5761E9-EF3C-4109-9352-AE39164AD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32" y="-73226"/>
            <a:ext cx="1667249" cy="1480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0197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210249-C337-4E5A-85B5-9F982E041FAA}"/>
              </a:ext>
            </a:extLst>
          </p:cNvPr>
          <p:cNvSpPr txBox="1"/>
          <p:nvPr/>
        </p:nvSpPr>
        <p:spPr>
          <a:xfrm>
            <a:off x="0" y="1159309"/>
            <a:ext cx="12192000" cy="707886"/>
          </a:xfrm>
          <a:prstGeom prst="rect">
            <a:avLst/>
          </a:prstGeom>
          <a:noFill/>
        </p:spPr>
        <p:txBody>
          <a:bodyPr wrap="square" rtlCol="0">
            <a:spAutoFit/>
          </a:bodyPr>
          <a:lstStyle/>
          <a:p>
            <a:pPr algn="ctr"/>
            <a:r>
              <a:rPr lang="en-US" sz="4000" b="1" cap="all" dirty="0">
                <a:solidFill>
                  <a:srgbClr val="0070C0"/>
                </a:solidFill>
                <a:latin typeface="Arial" panose="020B0604020202020204" pitchFamily="34" charset="0"/>
                <a:cs typeface="Arial" panose="020B0604020202020204" pitchFamily="34" charset="0"/>
              </a:rPr>
              <a:t>OTHER SPONSORSHIPS</a:t>
            </a:r>
          </a:p>
        </p:txBody>
      </p:sp>
      <p:pic>
        <p:nvPicPr>
          <p:cNvPr id="2054" name="Picture 6" descr="Logo">
            <a:extLst>
              <a:ext uri="{FF2B5EF4-FFF2-40B4-BE49-F238E27FC236}">
                <a16:creationId xmlns:a16="http://schemas.microsoft.com/office/drawing/2014/main" id="{C3024774-4AD4-4DA0-B5F1-FE2A8FFFF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49" y="2834215"/>
            <a:ext cx="3651251" cy="6693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11BB75-7237-4567-9B93-3A2BA2617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450" y="2579951"/>
            <a:ext cx="5048250" cy="1177925"/>
          </a:xfrm>
          <a:prstGeom prst="rect">
            <a:avLst/>
          </a:prstGeom>
        </p:spPr>
      </p:pic>
      <p:pic>
        <p:nvPicPr>
          <p:cNvPr id="12" name="Picture 4" descr="https://global.azurebootcamp.net/wp-content/uploads/2014/11/logo-2018-250x222.png">
            <a:extLst>
              <a:ext uri="{FF2B5EF4-FFF2-40B4-BE49-F238E27FC236}">
                <a16:creationId xmlns:a16="http://schemas.microsoft.com/office/drawing/2014/main" id="{5E5A0007-781F-4A95-B5D1-321FE9334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32" y="-73226"/>
            <a:ext cx="1667249" cy="1480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8177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1348" y="5513718"/>
            <a:ext cx="3492408" cy="716216"/>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734" y="1810987"/>
            <a:ext cx="3008314" cy="838230"/>
          </a:xfrm>
          <a:prstGeom prst="rect">
            <a:avLst/>
          </a:prstGeom>
        </p:spPr>
      </p:pic>
      <p:pic>
        <p:nvPicPr>
          <p:cNvPr id="22" name="Picture 21" descr="https://global.azurebootcamp.net/wp-content/uploads/2013/04/microsoft-dx-300x292.png">
            <a:extLst>
              <a:ext uri="{FF2B5EF4-FFF2-40B4-BE49-F238E27FC236}">
                <a16:creationId xmlns:a16="http://schemas.microsoft.com/office/drawing/2014/main" id="{2592A8B3-9CB7-41AA-B644-25AE0333A6E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280" y="2910894"/>
            <a:ext cx="2152543" cy="1811560"/>
          </a:xfrm>
          <a:prstGeom prst="rect">
            <a:avLst/>
          </a:prstGeom>
          <a:noFill/>
          <a:ln>
            <a:noFill/>
          </a:ln>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0006" y="2194885"/>
            <a:ext cx="3567540" cy="454332"/>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676" y="4483673"/>
            <a:ext cx="2459133" cy="644531"/>
          </a:xfrm>
          <a:prstGeom prst="rect">
            <a:avLst/>
          </a:prstGeom>
        </p:spPr>
      </p:pic>
      <p:pic>
        <p:nvPicPr>
          <p:cNvPr id="2050" name="Picture 2" descr="https://global.azurebootcamp.net/wp-content/uploads/2018/03/jetbrains-150x15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3177" y="973556"/>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global.azurebootcamp.net/wp-content/uploads/2014/11/logo-2018-250x22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732" y="-73226"/>
            <a:ext cx="1667249" cy="14805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lobal.azurebootcamp.net/wp-content/uploads/2013/02/cerebrata-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7303" y="4408128"/>
            <a:ext cx="3067050" cy="6286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EFDA1A6-C42A-4E17-BA4B-8E3BC495EED5}"/>
              </a:ext>
            </a:extLst>
          </p:cNvPr>
          <p:cNvSpPr txBox="1"/>
          <p:nvPr/>
        </p:nvSpPr>
        <p:spPr>
          <a:xfrm>
            <a:off x="0" y="182292"/>
            <a:ext cx="12192000" cy="707886"/>
          </a:xfrm>
          <a:prstGeom prst="rect">
            <a:avLst/>
          </a:prstGeom>
          <a:noFill/>
        </p:spPr>
        <p:txBody>
          <a:bodyPr wrap="square" rtlCol="0">
            <a:spAutoFit/>
          </a:bodyPr>
          <a:lstStyle/>
          <a:p>
            <a:pPr algn="ctr"/>
            <a:r>
              <a:rPr lang="en-US" sz="4000" b="1" cap="all" dirty="0">
                <a:solidFill>
                  <a:srgbClr val="0070C0"/>
                </a:solidFill>
                <a:latin typeface="Arial" panose="020B0604020202020204" pitchFamily="34" charset="0"/>
                <a:cs typeface="Arial" panose="020B0604020202020204" pitchFamily="34" charset="0"/>
              </a:rPr>
              <a:t>global SPONSORSHIPS</a:t>
            </a:r>
          </a:p>
        </p:txBody>
      </p:sp>
    </p:spTree>
    <p:extLst>
      <p:ext uri="{BB962C8B-B14F-4D97-AF65-F5344CB8AC3E}">
        <p14:creationId xmlns:p14="http://schemas.microsoft.com/office/powerpoint/2010/main" val="28078112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683" y="4244999"/>
            <a:ext cx="2271608" cy="289293"/>
          </a:xfrm>
          <a:prstGeom prst="rect">
            <a:avLst/>
          </a:prstGeom>
        </p:spPr>
      </p:pic>
      <p:graphicFrame>
        <p:nvGraphicFramePr>
          <p:cNvPr id="2" name="Table 1"/>
          <p:cNvGraphicFramePr>
            <a:graphicFrameLocks noGrp="1"/>
          </p:cNvGraphicFramePr>
          <p:nvPr>
            <p:extLst/>
          </p:nvPr>
        </p:nvGraphicFramePr>
        <p:xfrm>
          <a:off x="2724150" y="1026515"/>
          <a:ext cx="9029700" cy="5159132"/>
        </p:xfrm>
        <a:graphic>
          <a:graphicData uri="http://schemas.openxmlformats.org/drawingml/2006/table">
            <a:tbl>
              <a:tblPr firstRow="1" firstCol="1" bandRow="1">
                <a:tableStyleId>{5C22544A-7EE6-4342-B048-85BDC9FD1C3A}</a:tableStyleId>
              </a:tblPr>
              <a:tblGrid>
                <a:gridCol w="3781425">
                  <a:extLst>
                    <a:ext uri="{9D8B030D-6E8A-4147-A177-3AD203B41FA5}">
                      <a16:colId xmlns:a16="http://schemas.microsoft.com/office/drawing/2014/main" val="20000"/>
                    </a:ext>
                  </a:extLst>
                </a:gridCol>
                <a:gridCol w="5248275">
                  <a:extLst>
                    <a:ext uri="{9D8B030D-6E8A-4147-A177-3AD203B41FA5}">
                      <a16:colId xmlns:a16="http://schemas.microsoft.com/office/drawing/2014/main" val="20001"/>
                    </a:ext>
                  </a:extLst>
                </a:gridCol>
              </a:tblGrid>
              <a:tr h="338603">
                <a:tc>
                  <a:txBody>
                    <a:bodyPr/>
                    <a:lstStyle/>
                    <a:p>
                      <a:pPr marL="0" marR="0">
                        <a:spcBef>
                          <a:spcPts val="0"/>
                        </a:spcBef>
                        <a:spcAft>
                          <a:spcPts val="0"/>
                        </a:spcAft>
                      </a:pPr>
                      <a:r>
                        <a:rPr lang="en-US" sz="2000" dirty="0">
                          <a:effectLst/>
                          <a:latin typeface="+mj-lt"/>
                        </a:rPr>
                        <a:t>Sponsor</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a:effectLst/>
                          <a:latin typeface="+mj-lt"/>
                        </a:rPr>
                        <a:t>Offering</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0"/>
                  </a:ext>
                </a:extLst>
              </a:tr>
              <a:tr h="1167849">
                <a:tc>
                  <a:txBody>
                    <a:bodyPr/>
                    <a:lstStyle/>
                    <a:p>
                      <a:pPr marL="0" marR="0">
                        <a:spcBef>
                          <a:spcPts val="0"/>
                        </a:spcBef>
                        <a:spcAft>
                          <a:spcPts val="0"/>
                        </a:spcAft>
                      </a:pPr>
                      <a:r>
                        <a:rPr lang="en-US" sz="1600" dirty="0" err="1">
                          <a:effectLst/>
                          <a:latin typeface="+mj-lt"/>
                        </a:rPr>
                        <a:t>Cloudmonix</a:t>
                      </a:r>
                      <a:endParaRPr lang="en-US" sz="1600" dirty="0">
                        <a:effectLst/>
                        <a:latin typeface="+mj-lt"/>
                      </a:endParaRPr>
                    </a:p>
                    <a:p>
                      <a:pPr marL="0" marR="0">
                        <a:spcBef>
                          <a:spcPts val="0"/>
                        </a:spcBef>
                        <a:spcAft>
                          <a:spcPts val="0"/>
                        </a:spcAft>
                      </a:pPr>
                      <a:r>
                        <a:rPr lang="en-US" sz="1600" u="sng" dirty="0">
                          <a:effectLst/>
                          <a:latin typeface="+mj-lt"/>
                        </a:rPr>
                        <a:t>https://cloudmonix.com</a:t>
                      </a:r>
                      <a:endParaRPr lang="en-US" sz="1600" dirty="0">
                        <a:effectLst/>
                        <a:latin typeface="+mj-lt"/>
                        <a:ea typeface="Calibri" panose="020F0502020204030204" pitchFamily="34" charset="0"/>
                        <a:cs typeface="Times New Roman" panose="02020603050405020304" pitchFamily="18" charset="0"/>
                      </a:endParaRPr>
                    </a:p>
                  </a:txBody>
                  <a:tcPr marL="57422" marR="57422" marT="0" marB="0" anchor="ctr"/>
                </a:tc>
                <a:tc>
                  <a:txBody>
                    <a:bodyPr/>
                    <a:lstStyle/>
                    <a:p>
                      <a:pPr marL="0" marR="0">
                        <a:spcBef>
                          <a:spcPts val="0"/>
                        </a:spcBef>
                        <a:spcAft>
                          <a:spcPts val="0"/>
                        </a:spcAft>
                      </a:pPr>
                      <a:r>
                        <a:rPr lang="en-US" sz="1600" dirty="0" err="1">
                          <a:effectLst/>
                          <a:latin typeface="+mj-lt"/>
                        </a:rPr>
                        <a:t>Cloudmonix</a:t>
                      </a:r>
                      <a:r>
                        <a:rPr lang="en-US" sz="1600" dirty="0">
                          <a:effectLst/>
                          <a:latin typeface="+mj-lt"/>
                        </a:rPr>
                        <a:t> offers a $300 off any paid plan for Azure monitoring!</a:t>
                      </a:r>
                      <a:br>
                        <a:rPr lang="en-US" sz="1600" dirty="0">
                          <a:effectLst/>
                          <a:latin typeface="+mj-lt"/>
                        </a:rPr>
                      </a:br>
                      <a:br>
                        <a:rPr lang="en-US" sz="1600" dirty="0">
                          <a:effectLst/>
                          <a:latin typeface="+mj-lt"/>
                        </a:rPr>
                      </a:br>
                      <a:r>
                        <a:rPr lang="en-US" sz="1400" u="sng" kern="1200" dirty="0">
                          <a:solidFill>
                            <a:schemeClr val="bg2">
                              <a:lumMod val="90000"/>
                              <a:lumOff val="10000"/>
                            </a:schemeClr>
                          </a:solidFill>
                          <a:effectLst/>
                          <a:latin typeface="+mn-lt"/>
                          <a:ea typeface="+mn-ea"/>
                          <a:cs typeface="+mn-cs"/>
                        </a:rPr>
                        <a:t>http://</a:t>
                      </a:r>
                      <a:r>
                        <a:rPr lang="en-US" sz="1600" u="sng" kern="1200" dirty="0">
                          <a:solidFill>
                            <a:schemeClr val="bg2">
                              <a:lumMod val="90000"/>
                              <a:lumOff val="10000"/>
                            </a:schemeClr>
                          </a:solidFill>
                          <a:effectLst/>
                          <a:latin typeface="+mn-lt"/>
                          <a:ea typeface="+mn-ea"/>
                          <a:cs typeface="+mn-cs"/>
                        </a:rPr>
                        <a:t>bit.ly/gab2018-cloudmonix</a:t>
                      </a:r>
                      <a:r>
                        <a:rPr lang="en-US" sz="1400" kern="1200" dirty="0">
                          <a:solidFill>
                            <a:schemeClr val="bg2">
                              <a:lumMod val="90000"/>
                              <a:lumOff val="10000"/>
                            </a:schemeClr>
                          </a:solidFill>
                          <a:effectLst/>
                          <a:latin typeface="+mn-lt"/>
                          <a:ea typeface="+mn-ea"/>
                          <a:cs typeface="+mn-cs"/>
                        </a:rPr>
                        <a:t> </a:t>
                      </a:r>
                      <a:r>
                        <a:rPr lang="en-US" sz="1600" kern="1200" dirty="0">
                          <a:solidFill>
                            <a:schemeClr val="dk1"/>
                          </a:solidFill>
                          <a:effectLst/>
                          <a:latin typeface="+mj-lt"/>
                          <a:ea typeface="+mn-ea"/>
                          <a:cs typeface="+mn-cs"/>
                        </a:rPr>
                        <a:t>Code: GAB2018</a:t>
                      </a:r>
                    </a:p>
                  </a:txBody>
                  <a:tcPr marL="57422" marR="57422" marT="0" marB="0" anchor="ctr"/>
                </a:tc>
                <a:extLst>
                  <a:ext uri="{0D108BD9-81ED-4DB2-BD59-A6C34878D82A}">
                    <a16:rowId xmlns:a16="http://schemas.microsoft.com/office/drawing/2014/main" val="10006"/>
                  </a:ext>
                </a:extLst>
              </a:tr>
              <a:tr h="1197794">
                <a:tc>
                  <a:txBody>
                    <a:bodyPr/>
                    <a:lstStyle/>
                    <a:p>
                      <a:pPr marL="0" marR="0">
                        <a:spcBef>
                          <a:spcPts val="0"/>
                        </a:spcBef>
                        <a:spcAft>
                          <a:spcPts val="0"/>
                        </a:spcAft>
                      </a:pPr>
                      <a:r>
                        <a:rPr lang="en-US" sz="1600" dirty="0" err="1">
                          <a:effectLst/>
                          <a:latin typeface="+mj-lt"/>
                          <a:ea typeface="Calibri" panose="020F0502020204030204" pitchFamily="34" charset="0"/>
                          <a:cs typeface="Times New Roman" panose="02020603050405020304" pitchFamily="18" charset="0"/>
                        </a:rPr>
                        <a:t>MyGet</a:t>
                      </a:r>
                      <a:br>
                        <a:rPr lang="en-US" sz="1600" dirty="0">
                          <a:effectLst/>
                          <a:latin typeface="+mj-lt"/>
                          <a:ea typeface="Calibri" panose="020F0502020204030204" pitchFamily="34" charset="0"/>
                          <a:cs typeface="Times New Roman" panose="02020603050405020304" pitchFamily="18" charset="0"/>
                        </a:rPr>
                      </a:br>
                      <a:r>
                        <a:rPr lang="en-US" sz="1600" dirty="0">
                          <a:effectLst/>
                          <a:latin typeface="+mj-lt"/>
                          <a:ea typeface="Calibri" panose="020F0502020204030204" pitchFamily="34" charset="0"/>
                          <a:cs typeface="Times New Roman" panose="02020603050405020304" pitchFamily="18" charset="0"/>
                        </a:rPr>
                        <a:t>https://myget.org</a:t>
                      </a:r>
                    </a:p>
                  </a:txBody>
                  <a:tcPr marL="57422" marR="57422" marT="0" marB="0" anchor="ctr"/>
                </a:tc>
                <a:tc>
                  <a:txBody>
                    <a:bodyPr/>
                    <a:lstStyle/>
                    <a:p>
                      <a:r>
                        <a:rPr lang="nl-BE" sz="1600" dirty="0">
                          <a:effectLst/>
                          <a:latin typeface="+mj-lt"/>
                        </a:rPr>
                        <a:t>MyGet offers a free 1 month Starter</a:t>
                      </a:r>
                      <a:r>
                        <a:rPr lang="nl-BE" sz="1600" baseline="0" dirty="0">
                          <a:effectLst/>
                          <a:latin typeface="+mj-lt"/>
                        </a:rPr>
                        <a:t> Plan for hosting your NuGet, npm, Maven, Bower of VSIX feeds!</a:t>
                      </a:r>
                      <a:br>
                        <a:rPr lang="nl-BE" sz="1600" baseline="0" dirty="0">
                          <a:effectLst/>
                          <a:latin typeface="+mj-lt"/>
                        </a:rPr>
                      </a:br>
                      <a:br>
                        <a:rPr lang="nl-BE" sz="1600" baseline="0" dirty="0">
                          <a:effectLst/>
                          <a:latin typeface="+mj-lt"/>
                        </a:rPr>
                      </a:br>
                      <a:r>
                        <a:rPr lang="nl-BE" sz="1600" u="sng" baseline="0" dirty="0">
                          <a:solidFill>
                            <a:schemeClr val="bg2">
                              <a:lumMod val="90000"/>
                              <a:lumOff val="10000"/>
                            </a:schemeClr>
                          </a:solidFill>
                          <a:effectLst/>
                          <a:latin typeface="+mj-lt"/>
                        </a:rPr>
                        <a:t>http://bit.ly/gab2018-myget</a:t>
                      </a:r>
                      <a:r>
                        <a:rPr lang="nl-BE" sz="1600" baseline="0" dirty="0">
                          <a:effectLst/>
                          <a:latin typeface="+mj-lt"/>
                        </a:rPr>
                        <a:t> Code: GGAB2018-MG</a:t>
                      </a:r>
                      <a:endParaRPr lang="nl-BE" sz="1600" dirty="0">
                        <a:effectLst/>
                        <a:latin typeface="+mj-lt"/>
                      </a:endParaRPr>
                    </a:p>
                  </a:txBody>
                  <a:tcPr marL="57422" marR="57422" marT="0" marB="0" anchor="ctr"/>
                </a:tc>
                <a:extLst>
                  <a:ext uri="{0D108BD9-81ED-4DB2-BD59-A6C34878D82A}">
                    <a16:rowId xmlns:a16="http://schemas.microsoft.com/office/drawing/2014/main" val="10008"/>
                  </a:ext>
                </a:extLst>
              </a:tr>
              <a:tr h="12274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j-lt"/>
                          <a:ea typeface="Calibri" panose="020F0502020204030204" pitchFamily="34" charset="0"/>
                          <a:cs typeface="Times New Roman" panose="02020603050405020304" pitchFamily="18" charset="0"/>
                        </a:rPr>
                        <a:t>ServiceBus360</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j-lt"/>
                          <a:ea typeface="Calibri" panose="020F0502020204030204" pitchFamily="34" charset="0"/>
                          <a:cs typeface="Times New Roman" panose="02020603050405020304" pitchFamily="18" charset="0"/>
                        </a:rPr>
                        <a:t>https://servicebus360.com</a:t>
                      </a:r>
                    </a:p>
                  </a:txBody>
                  <a:tcPr marL="57422" marR="57422" marT="0" marB="0" anchor="ctr"/>
                </a:tc>
                <a:tc>
                  <a:txBody>
                    <a:bodyPr/>
                    <a:lstStyle/>
                    <a:p>
                      <a:r>
                        <a:rPr lang="en-US" sz="1600" dirty="0">
                          <a:effectLst/>
                          <a:latin typeface="+mj-lt"/>
                        </a:rPr>
                        <a:t>Servicebus360</a:t>
                      </a:r>
                      <a:r>
                        <a:rPr lang="en-US" sz="1600" baseline="0" dirty="0">
                          <a:effectLst/>
                          <a:latin typeface="+mj-lt"/>
                        </a:rPr>
                        <a:t> is offering 2 months free of their Gold Plan!</a:t>
                      </a:r>
                      <a:br>
                        <a:rPr lang="en-US" sz="1600" baseline="0" dirty="0">
                          <a:effectLst/>
                          <a:latin typeface="+mj-lt"/>
                        </a:rPr>
                      </a:br>
                      <a:br>
                        <a:rPr lang="en-US" sz="1600" baseline="0" dirty="0">
                          <a:effectLst/>
                          <a:latin typeface="+mj-lt"/>
                        </a:rPr>
                      </a:br>
                      <a:r>
                        <a:rPr lang="en-US" sz="1600" u="sng" baseline="0" dirty="0">
                          <a:solidFill>
                            <a:schemeClr val="bg2">
                              <a:lumMod val="75000"/>
                              <a:lumOff val="25000"/>
                            </a:schemeClr>
                          </a:solidFill>
                          <a:effectLst/>
                          <a:latin typeface="+mj-lt"/>
                        </a:rPr>
                        <a:t>http://</a:t>
                      </a:r>
                      <a:r>
                        <a:rPr lang="en-US" sz="1600" u="sng" baseline="0" dirty="0">
                          <a:solidFill>
                            <a:schemeClr val="bg2">
                              <a:lumMod val="90000"/>
                              <a:lumOff val="10000"/>
                            </a:schemeClr>
                          </a:solidFill>
                          <a:effectLst/>
                          <a:latin typeface="+mj-lt"/>
                        </a:rPr>
                        <a:t>bit.ly/gab2018-sb360</a:t>
                      </a:r>
                      <a:r>
                        <a:rPr lang="en-US" sz="1600" baseline="0" dirty="0">
                          <a:solidFill>
                            <a:schemeClr val="bg2">
                              <a:lumMod val="75000"/>
                              <a:lumOff val="25000"/>
                            </a:schemeClr>
                          </a:solidFill>
                          <a:effectLst/>
                          <a:latin typeface="+mj-lt"/>
                        </a:rPr>
                        <a:t> </a:t>
                      </a:r>
                      <a:endParaRPr lang="en-US" sz="1600" dirty="0">
                        <a:solidFill>
                          <a:schemeClr val="bg2">
                            <a:lumMod val="75000"/>
                            <a:lumOff val="25000"/>
                          </a:schemeClr>
                        </a:solidFill>
                        <a:effectLst/>
                        <a:latin typeface="+mj-lt"/>
                      </a:endParaRPr>
                    </a:p>
                  </a:txBody>
                  <a:tcPr marL="57422" marR="57422" marT="0" marB="0" anchor="ctr"/>
                </a:tc>
                <a:extLst>
                  <a:ext uri="{0D108BD9-81ED-4DB2-BD59-A6C34878D82A}">
                    <a16:rowId xmlns:a16="http://schemas.microsoft.com/office/drawing/2014/main" val="279315004"/>
                  </a:ext>
                </a:extLst>
              </a:tr>
              <a:tr h="12274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j-lt"/>
                          <a:ea typeface="Calibri" panose="020F0502020204030204" pitchFamily="34" charset="0"/>
                          <a:cs typeface="Times New Roman" panose="02020603050405020304" pitchFamily="18" charset="0"/>
                        </a:rPr>
                        <a:t>Cerebrata</a:t>
                      </a:r>
                      <a:br>
                        <a:rPr lang="en-US" sz="1600" dirty="0">
                          <a:effectLst/>
                          <a:latin typeface="+mj-lt"/>
                          <a:ea typeface="Calibri" panose="020F0502020204030204" pitchFamily="34" charset="0"/>
                          <a:cs typeface="Times New Roman" panose="02020603050405020304" pitchFamily="18" charset="0"/>
                        </a:rPr>
                      </a:br>
                      <a:r>
                        <a:rPr lang="en-US" sz="1600" dirty="0">
                          <a:effectLst/>
                          <a:latin typeface="+mj-lt"/>
                          <a:ea typeface="Calibri" panose="020F0502020204030204" pitchFamily="34" charset="0"/>
                          <a:cs typeface="Times New Roman" panose="02020603050405020304" pitchFamily="18" charset="0"/>
                        </a:rPr>
                        <a:t>https://cerebrata.com</a:t>
                      </a:r>
                    </a:p>
                  </a:txBody>
                  <a:tcPr marL="57422" marR="57422" marT="0" marB="0" anchor="ctr"/>
                </a:tc>
                <a:tc>
                  <a:txBody>
                    <a:bodyPr/>
                    <a:lstStyle/>
                    <a:p>
                      <a:r>
                        <a:rPr lang="en-US" sz="1600" kern="1200" baseline="0" dirty="0">
                          <a:solidFill>
                            <a:schemeClr val="dk1"/>
                          </a:solidFill>
                          <a:effectLst/>
                          <a:latin typeface="+mj-lt"/>
                          <a:ea typeface="+mn-ea"/>
                          <a:cs typeface="+mn-cs"/>
                        </a:rPr>
                        <a:t>Cerebrata is providing a 3 month subscription to it’s Cerulean product!</a:t>
                      </a:r>
                    </a:p>
                    <a:p>
                      <a:endParaRPr lang="en-US" sz="1600" kern="1200" baseline="0" dirty="0">
                        <a:solidFill>
                          <a:schemeClr val="dk1"/>
                        </a:solidFill>
                        <a:effectLst/>
                        <a:latin typeface="+mj-lt"/>
                        <a:ea typeface="+mn-ea"/>
                        <a:cs typeface="+mn-cs"/>
                      </a:endParaRPr>
                    </a:p>
                    <a:p>
                      <a:r>
                        <a:rPr lang="en-US" sz="1600" dirty="0">
                          <a:solidFill>
                            <a:schemeClr val="bg2">
                              <a:lumMod val="75000"/>
                              <a:lumOff val="25000"/>
                            </a:schemeClr>
                          </a:solidFill>
                          <a:effectLst/>
                          <a:latin typeface="+mj-lt"/>
                        </a:rPr>
                        <a:t>Get your subscription key from </a:t>
                      </a:r>
                      <a:r>
                        <a:rPr lang="en-US" sz="1600">
                          <a:solidFill>
                            <a:schemeClr val="bg2">
                              <a:lumMod val="75000"/>
                              <a:lumOff val="25000"/>
                            </a:schemeClr>
                          </a:solidFill>
                          <a:effectLst/>
                          <a:latin typeface="+mj-lt"/>
                        </a:rPr>
                        <a:t>your organizer!</a:t>
                      </a:r>
                      <a:endParaRPr lang="en-US" sz="1600" dirty="0">
                        <a:solidFill>
                          <a:schemeClr val="bg2">
                            <a:lumMod val="75000"/>
                            <a:lumOff val="25000"/>
                          </a:schemeClr>
                        </a:solidFill>
                        <a:effectLst/>
                        <a:latin typeface="+mj-lt"/>
                      </a:endParaRPr>
                    </a:p>
                  </a:txBody>
                  <a:tcPr marL="57422" marR="57422" marT="0" marB="0" anchor="ctr"/>
                </a:tc>
                <a:extLst>
                  <a:ext uri="{0D108BD9-81ED-4DB2-BD59-A6C34878D82A}">
                    <a16:rowId xmlns:a16="http://schemas.microsoft.com/office/drawing/2014/main" val="10004"/>
                  </a:ext>
                </a:extLst>
              </a:tr>
            </a:tbl>
          </a:graphicData>
        </a:graphic>
      </p:graphicFrame>
      <p:sp>
        <p:nvSpPr>
          <p:cNvPr id="4" name="TextBox 3"/>
          <p:cNvSpPr txBox="1"/>
          <p:nvPr/>
        </p:nvSpPr>
        <p:spPr>
          <a:xfrm>
            <a:off x="4824716" y="354162"/>
            <a:ext cx="482856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All attendees get the following:</a:t>
            </a:r>
          </a:p>
        </p:txBody>
      </p:sp>
      <p:pic>
        <p:nvPicPr>
          <p:cNvPr id="1044" name="Picture 20" descr="CloudMonix-Orange-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75" y="1727555"/>
            <a:ext cx="2196910" cy="448127"/>
          </a:xfrm>
          <a:prstGeom prst="rect">
            <a:avLst/>
          </a:prstGeom>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10" y="2903808"/>
            <a:ext cx="2204275" cy="577733"/>
          </a:xfrm>
          <a:prstGeom prst="rect">
            <a:avLst/>
          </a:prstGeom>
        </p:spPr>
      </p:pic>
      <p:sp>
        <p:nvSpPr>
          <p:cNvPr id="13" name="TextBox 12"/>
          <p:cNvSpPr txBox="1"/>
          <p:nvPr/>
        </p:nvSpPr>
        <p:spPr>
          <a:xfrm>
            <a:off x="5148363" y="6334780"/>
            <a:ext cx="418127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Offers valid until April 30th</a:t>
            </a:r>
          </a:p>
        </p:txBody>
      </p:sp>
      <p:pic>
        <p:nvPicPr>
          <p:cNvPr id="15" name="Picture 4" descr="https://global.azurebootcamp.net/wp-content/uploads/2013/02/cerebrata-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767" y="5297750"/>
            <a:ext cx="2220818" cy="4551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global.azurebootcamp.net/wp-content/uploads/2014/11/logo-2018-250x2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82" y="-157274"/>
            <a:ext cx="1667249" cy="1480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8300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10" dirty="0">
                <a:solidFill>
                  <a:schemeClr val="tx1"/>
                </a:solidFill>
              </a:rPr>
              <a:t>Here is a small story….</a:t>
            </a: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78" name="Rectangle 77"/>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endParaRPr lang="en-US" sz="9998" b="1" kern="0" dirty="0">
              <a:solidFill>
                <a:srgbClr val="404040"/>
              </a:solidFill>
              <a:latin typeface="Segoe UI"/>
            </a:endParaRPr>
          </a:p>
        </p:txBody>
      </p:sp>
      <p:pic>
        <p:nvPicPr>
          <p:cNvPr id="6" name="Picture 5">
            <a:extLst>
              <a:ext uri="{FF2B5EF4-FFF2-40B4-BE49-F238E27FC236}">
                <a16:creationId xmlns:a16="http://schemas.microsoft.com/office/drawing/2014/main" id="{697CCC45-CF69-4CBC-B05E-593317437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61" y="1345748"/>
            <a:ext cx="4196727" cy="5240791"/>
          </a:xfrm>
          <a:prstGeom prst="rect">
            <a:avLst/>
          </a:prstGeom>
        </p:spPr>
      </p:pic>
      <p:pic>
        <p:nvPicPr>
          <p:cNvPr id="8" name="Picture 7">
            <a:extLst>
              <a:ext uri="{FF2B5EF4-FFF2-40B4-BE49-F238E27FC236}">
                <a16:creationId xmlns:a16="http://schemas.microsoft.com/office/drawing/2014/main" id="{551F8677-B36D-4748-9750-0BC591186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518" y="1314015"/>
            <a:ext cx="6487759" cy="5176298"/>
          </a:xfrm>
          <a:prstGeom prst="rect">
            <a:avLst/>
          </a:prstGeom>
        </p:spPr>
      </p:pic>
    </p:spTree>
    <p:extLst>
      <p:ext uri="{BB962C8B-B14F-4D97-AF65-F5344CB8AC3E}">
        <p14:creationId xmlns:p14="http://schemas.microsoft.com/office/powerpoint/2010/main" val="374808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FCC280-61B2-47C1-9953-3A86AB6B25B6}"/>
              </a:ext>
            </a:extLst>
          </p:cNvPr>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5" name="Title 1">
            <a:extLst>
              <a:ext uri="{FF2B5EF4-FFF2-40B4-BE49-F238E27FC236}">
                <a16:creationId xmlns:a16="http://schemas.microsoft.com/office/drawing/2014/main" id="{AB70209C-32B6-4758-BC0F-A2BF978BA2C7}"/>
              </a:ext>
            </a:extLst>
          </p:cNvPr>
          <p:cNvSpPr>
            <a:spLocks noGrp="1"/>
          </p:cNvSpPr>
          <p:nvPr>
            <p:ph type="title"/>
          </p:nvPr>
        </p:nvSpPr>
        <p:spPr>
          <a:xfrm>
            <a:off x="180394" y="175236"/>
            <a:ext cx="11655840" cy="899537"/>
          </a:xfrm>
        </p:spPr>
        <p:txBody>
          <a:bodyPr/>
          <a:lstStyle/>
          <a:p>
            <a:r>
              <a:rPr lang="en-US" sz="4705" dirty="0">
                <a:solidFill>
                  <a:schemeClr val="tx1"/>
                </a:solidFill>
              </a:rPr>
              <a:t>Why Logging?</a:t>
            </a:r>
          </a:p>
        </p:txBody>
      </p:sp>
      <p:grpSp>
        <p:nvGrpSpPr>
          <p:cNvPr id="37" name="Group 36">
            <a:extLst>
              <a:ext uri="{FF2B5EF4-FFF2-40B4-BE49-F238E27FC236}">
                <a16:creationId xmlns:a16="http://schemas.microsoft.com/office/drawing/2014/main" id="{9CDFB54B-6DBC-40E9-BB5B-6B9790746AFE}"/>
              </a:ext>
            </a:extLst>
          </p:cNvPr>
          <p:cNvGrpSpPr/>
          <p:nvPr/>
        </p:nvGrpSpPr>
        <p:grpSpPr>
          <a:xfrm>
            <a:off x="363788" y="1074773"/>
            <a:ext cx="637486" cy="819957"/>
            <a:chOff x="5744168" y="721753"/>
            <a:chExt cx="637576" cy="820073"/>
          </a:xfrm>
        </p:grpSpPr>
        <p:sp>
          <p:nvSpPr>
            <p:cNvPr id="38" name="Oval 37">
              <a:extLst>
                <a:ext uri="{FF2B5EF4-FFF2-40B4-BE49-F238E27FC236}">
                  <a16:creationId xmlns:a16="http://schemas.microsoft.com/office/drawing/2014/main" id="{4FFCA8F5-D1B3-453C-89EA-A48C1BF83754}"/>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923A76C9-2D64-4165-BDE7-F34567B3DEDE}"/>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grpSp>
        <p:nvGrpSpPr>
          <p:cNvPr id="40" name="Group 39">
            <a:extLst>
              <a:ext uri="{FF2B5EF4-FFF2-40B4-BE49-F238E27FC236}">
                <a16:creationId xmlns:a16="http://schemas.microsoft.com/office/drawing/2014/main" id="{BB012113-8525-4A5F-80C9-110C0167A8A1}"/>
              </a:ext>
            </a:extLst>
          </p:cNvPr>
          <p:cNvGrpSpPr/>
          <p:nvPr/>
        </p:nvGrpSpPr>
        <p:grpSpPr>
          <a:xfrm>
            <a:off x="1079226" y="944567"/>
            <a:ext cx="4444959" cy="5250774"/>
            <a:chOff x="7394749" y="455559"/>
            <a:chExt cx="4445590" cy="5251518"/>
          </a:xfrm>
        </p:grpSpPr>
        <p:grpSp>
          <p:nvGrpSpPr>
            <p:cNvPr id="41" name="Group 40">
              <a:extLst>
                <a:ext uri="{FF2B5EF4-FFF2-40B4-BE49-F238E27FC236}">
                  <a16:creationId xmlns:a16="http://schemas.microsoft.com/office/drawing/2014/main" id="{2E01A6FC-4C21-4B70-954E-12B335F47126}"/>
                </a:ext>
              </a:extLst>
            </p:cNvPr>
            <p:cNvGrpSpPr/>
            <p:nvPr/>
          </p:nvGrpSpPr>
          <p:grpSpPr>
            <a:xfrm>
              <a:off x="7404275" y="455559"/>
              <a:ext cx="3738658" cy="903169"/>
              <a:chOff x="7590294" y="801789"/>
              <a:chExt cx="3738658" cy="903169"/>
            </a:xfrm>
          </p:grpSpPr>
          <p:sp>
            <p:nvSpPr>
              <p:cNvPr id="54" name="TextBox 53">
                <a:extLst>
                  <a:ext uri="{FF2B5EF4-FFF2-40B4-BE49-F238E27FC236}">
                    <a16:creationId xmlns:a16="http://schemas.microsoft.com/office/drawing/2014/main" id="{54258A53-429B-471A-9D97-B1C5CAEEAA02}"/>
                  </a:ext>
                </a:extLst>
              </p:cNvPr>
              <p:cNvSpPr txBox="1"/>
              <p:nvPr/>
            </p:nvSpPr>
            <p:spPr>
              <a:xfrm>
                <a:off x="7590294" y="801789"/>
                <a:ext cx="2573109" cy="633795"/>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Troubleshooting</a:t>
                </a:r>
              </a:p>
            </p:txBody>
          </p:sp>
          <p:sp>
            <p:nvSpPr>
              <p:cNvPr id="55" name="TextBox 54">
                <a:extLst>
                  <a:ext uri="{FF2B5EF4-FFF2-40B4-BE49-F238E27FC236}">
                    <a16:creationId xmlns:a16="http://schemas.microsoft.com/office/drawing/2014/main" id="{BF48511F-64D3-43C4-BC57-7B43E90901CE}"/>
                  </a:ext>
                </a:extLst>
              </p:cNvPr>
              <p:cNvSpPr txBox="1"/>
              <p:nvPr/>
            </p:nvSpPr>
            <p:spPr>
              <a:xfrm>
                <a:off x="7590294" y="1181979"/>
                <a:ext cx="3738658" cy="522979"/>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Did a problem occur? Where? When?</a:t>
                </a:r>
              </a:p>
            </p:txBody>
          </p:sp>
        </p:grpSp>
        <p:grpSp>
          <p:nvGrpSpPr>
            <p:cNvPr id="42" name="Group 41">
              <a:extLst>
                <a:ext uri="{FF2B5EF4-FFF2-40B4-BE49-F238E27FC236}">
                  <a16:creationId xmlns:a16="http://schemas.microsoft.com/office/drawing/2014/main" id="{2E5BF5DC-63DE-4EAF-98B0-AF883913CA89}"/>
                </a:ext>
              </a:extLst>
            </p:cNvPr>
            <p:cNvGrpSpPr/>
            <p:nvPr/>
          </p:nvGrpSpPr>
          <p:grpSpPr>
            <a:xfrm>
              <a:off x="7404275" y="1612334"/>
              <a:ext cx="4436064" cy="903169"/>
              <a:chOff x="7590294" y="2161552"/>
              <a:chExt cx="4436064" cy="903169"/>
            </a:xfrm>
          </p:grpSpPr>
          <p:sp>
            <p:nvSpPr>
              <p:cNvPr id="52" name="TextBox 51">
                <a:extLst>
                  <a:ext uri="{FF2B5EF4-FFF2-40B4-BE49-F238E27FC236}">
                    <a16:creationId xmlns:a16="http://schemas.microsoft.com/office/drawing/2014/main" id="{ECF172AF-692A-48DC-B80E-50BA2A66D97E}"/>
                  </a:ext>
                </a:extLst>
              </p:cNvPr>
              <p:cNvSpPr txBox="1"/>
              <p:nvPr/>
            </p:nvSpPr>
            <p:spPr>
              <a:xfrm>
                <a:off x="7590294" y="2161552"/>
                <a:ext cx="2709385"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Performance/Cost</a:t>
                </a:r>
              </a:p>
            </p:txBody>
          </p:sp>
          <p:sp>
            <p:nvSpPr>
              <p:cNvPr id="53" name="TextBox 52">
                <a:extLst>
                  <a:ext uri="{FF2B5EF4-FFF2-40B4-BE49-F238E27FC236}">
                    <a16:creationId xmlns:a16="http://schemas.microsoft.com/office/drawing/2014/main" id="{9CC1820A-616E-465C-BFE6-75A31D3FAE8F}"/>
                  </a:ext>
                </a:extLst>
              </p:cNvPr>
              <p:cNvSpPr txBox="1"/>
              <p:nvPr/>
            </p:nvSpPr>
            <p:spPr>
              <a:xfrm>
                <a:off x="7590294" y="2541742"/>
                <a:ext cx="4436064"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Is the Application slow? How many requests?</a:t>
                </a:r>
              </a:p>
            </p:txBody>
          </p:sp>
        </p:grpSp>
        <p:grpSp>
          <p:nvGrpSpPr>
            <p:cNvPr id="43" name="Group 42">
              <a:extLst>
                <a:ext uri="{FF2B5EF4-FFF2-40B4-BE49-F238E27FC236}">
                  <a16:creationId xmlns:a16="http://schemas.microsoft.com/office/drawing/2014/main" id="{421CD52A-2F17-417F-B552-BB6BC84920A1}"/>
                </a:ext>
              </a:extLst>
            </p:cNvPr>
            <p:cNvGrpSpPr/>
            <p:nvPr/>
          </p:nvGrpSpPr>
          <p:grpSpPr>
            <a:xfrm>
              <a:off x="7404275" y="2547510"/>
              <a:ext cx="4041669" cy="903169"/>
              <a:chOff x="7590294" y="2161552"/>
              <a:chExt cx="4041669" cy="903169"/>
            </a:xfrm>
          </p:grpSpPr>
          <p:sp>
            <p:nvSpPr>
              <p:cNvPr id="50" name="TextBox 49">
                <a:extLst>
                  <a:ext uri="{FF2B5EF4-FFF2-40B4-BE49-F238E27FC236}">
                    <a16:creationId xmlns:a16="http://schemas.microsoft.com/office/drawing/2014/main" id="{3989443E-80B7-4DAD-9F93-0B4861C45D28}"/>
                  </a:ext>
                </a:extLst>
              </p:cNvPr>
              <p:cNvSpPr txBox="1"/>
              <p:nvPr/>
            </p:nvSpPr>
            <p:spPr>
              <a:xfrm>
                <a:off x="7590295" y="2161552"/>
                <a:ext cx="2323005"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Analyze Trends</a:t>
                </a:r>
              </a:p>
            </p:txBody>
          </p:sp>
          <p:sp>
            <p:nvSpPr>
              <p:cNvPr id="51" name="TextBox 50">
                <a:extLst>
                  <a:ext uri="{FF2B5EF4-FFF2-40B4-BE49-F238E27FC236}">
                    <a16:creationId xmlns:a16="http://schemas.microsoft.com/office/drawing/2014/main" id="{77A5EA80-BE61-4BD3-ADFF-133D14B7E6A7}"/>
                  </a:ext>
                </a:extLst>
              </p:cNvPr>
              <p:cNvSpPr txBox="1"/>
              <p:nvPr/>
            </p:nvSpPr>
            <p:spPr>
              <a:xfrm>
                <a:off x="7590294" y="2541742"/>
                <a:ext cx="4041669"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rPr>
                  <a:t>Need more storage? Need more servers?</a:t>
                </a:r>
                <a:endParaRPr lang="en-US" sz="1600" kern="0" dirty="0">
                  <a:solidFill>
                    <a:srgbClr val="404040"/>
                  </a:solidFill>
                  <a:latin typeface="Segoe UI"/>
                </a:endParaRPr>
              </a:p>
            </p:txBody>
          </p:sp>
        </p:grpSp>
        <p:grpSp>
          <p:nvGrpSpPr>
            <p:cNvPr id="44" name="Group 43">
              <a:extLst>
                <a:ext uri="{FF2B5EF4-FFF2-40B4-BE49-F238E27FC236}">
                  <a16:creationId xmlns:a16="http://schemas.microsoft.com/office/drawing/2014/main" id="{975E4E70-9972-4611-9E13-1BCC938FA8CE}"/>
                </a:ext>
              </a:extLst>
            </p:cNvPr>
            <p:cNvGrpSpPr/>
            <p:nvPr/>
          </p:nvGrpSpPr>
          <p:grpSpPr>
            <a:xfrm>
              <a:off x="7404275" y="3704285"/>
              <a:ext cx="3977540" cy="903169"/>
              <a:chOff x="7590294" y="2161552"/>
              <a:chExt cx="3977540" cy="903169"/>
            </a:xfrm>
          </p:grpSpPr>
          <p:sp>
            <p:nvSpPr>
              <p:cNvPr id="48" name="TextBox 47">
                <a:extLst>
                  <a:ext uri="{FF2B5EF4-FFF2-40B4-BE49-F238E27FC236}">
                    <a16:creationId xmlns:a16="http://schemas.microsoft.com/office/drawing/2014/main" id="{7ED6BC26-1BA4-416A-940D-9B2CF05E0586}"/>
                  </a:ext>
                </a:extLst>
              </p:cNvPr>
              <p:cNvSpPr txBox="1"/>
              <p:nvPr/>
            </p:nvSpPr>
            <p:spPr>
              <a:xfrm>
                <a:off x="7590294" y="2161552"/>
                <a:ext cx="3100573"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Customer Experience</a:t>
                </a:r>
              </a:p>
            </p:txBody>
          </p:sp>
          <p:sp>
            <p:nvSpPr>
              <p:cNvPr id="49" name="TextBox 48">
                <a:extLst>
                  <a:ext uri="{FF2B5EF4-FFF2-40B4-BE49-F238E27FC236}">
                    <a16:creationId xmlns:a16="http://schemas.microsoft.com/office/drawing/2014/main" id="{FD3891A0-CC13-4203-A311-A597C14B1C63}"/>
                  </a:ext>
                </a:extLst>
              </p:cNvPr>
              <p:cNvSpPr txBox="1"/>
              <p:nvPr/>
            </p:nvSpPr>
            <p:spPr>
              <a:xfrm>
                <a:off x="7590294" y="2541742"/>
                <a:ext cx="3977540"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Is your system making everyone happy?</a:t>
                </a:r>
              </a:p>
            </p:txBody>
          </p:sp>
        </p:grpSp>
        <p:grpSp>
          <p:nvGrpSpPr>
            <p:cNvPr id="45" name="Group 44">
              <a:extLst>
                <a:ext uri="{FF2B5EF4-FFF2-40B4-BE49-F238E27FC236}">
                  <a16:creationId xmlns:a16="http://schemas.microsoft.com/office/drawing/2014/main" id="{C434BC52-D893-4EFB-AE4A-FFAF19BF73B5}"/>
                </a:ext>
              </a:extLst>
            </p:cNvPr>
            <p:cNvGrpSpPr/>
            <p:nvPr/>
          </p:nvGrpSpPr>
          <p:grpSpPr>
            <a:xfrm>
              <a:off x="7394749" y="4803908"/>
              <a:ext cx="2739846" cy="903169"/>
              <a:chOff x="7590293" y="2161552"/>
              <a:chExt cx="2739846" cy="903169"/>
            </a:xfrm>
          </p:grpSpPr>
          <p:sp>
            <p:nvSpPr>
              <p:cNvPr id="46" name="TextBox 45">
                <a:extLst>
                  <a:ext uri="{FF2B5EF4-FFF2-40B4-BE49-F238E27FC236}">
                    <a16:creationId xmlns:a16="http://schemas.microsoft.com/office/drawing/2014/main" id="{8CAED8ED-0717-446A-9865-68CC3EF1D21A}"/>
                  </a:ext>
                </a:extLst>
              </p:cNvPr>
              <p:cNvSpPr txBox="1"/>
              <p:nvPr/>
            </p:nvSpPr>
            <p:spPr>
              <a:xfrm>
                <a:off x="7590293" y="2161552"/>
                <a:ext cx="2739846"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Business Decisions</a:t>
                </a:r>
              </a:p>
            </p:txBody>
          </p:sp>
          <p:sp>
            <p:nvSpPr>
              <p:cNvPr id="47" name="TextBox 46">
                <a:extLst>
                  <a:ext uri="{FF2B5EF4-FFF2-40B4-BE49-F238E27FC236}">
                    <a16:creationId xmlns:a16="http://schemas.microsoft.com/office/drawing/2014/main" id="{F1F0D3B8-2C58-4C88-9E5B-270AD5DC2F8E}"/>
                  </a:ext>
                </a:extLst>
              </p:cNvPr>
              <p:cNvSpPr txBox="1"/>
              <p:nvPr/>
            </p:nvSpPr>
            <p:spPr>
              <a:xfrm>
                <a:off x="7590294" y="2541742"/>
                <a:ext cx="1922198"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Increase in sales?</a:t>
                </a:r>
              </a:p>
            </p:txBody>
          </p:sp>
        </p:grpSp>
      </p:grpSp>
      <p:grpSp>
        <p:nvGrpSpPr>
          <p:cNvPr id="56" name="Group 55">
            <a:extLst>
              <a:ext uri="{FF2B5EF4-FFF2-40B4-BE49-F238E27FC236}">
                <a16:creationId xmlns:a16="http://schemas.microsoft.com/office/drawing/2014/main" id="{D50E5C6E-782A-42F3-BB66-0ACD75013726}"/>
              </a:ext>
            </a:extLst>
          </p:cNvPr>
          <p:cNvGrpSpPr/>
          <p:nvPr/>
        </p:nvGrpSpPr>
        <p:grpSpPr>
          <a:xfrm>
            <a:off x="360413" y="2201208"/>
            <a:ext cx="637486" cy="819957"/>
            <a:chOff x="5744168" y="721753"/>
            <a:chExt cx="637576" cy="820073"/>
          </a:xfrm>
        </p:grpSpPr>
        <p:sp>
          <p:nvSpPr>
            <p:cNvPr id="57" name="Oval 56">
              <a:extLst>
                <a:ext uri="{FF2B5EF4-FFF2-40B4-BE49-F238E27FC236}">
                  <a16:creationId xmlns:a16="http://schemas.microsoft.com/office/drawing/2014/main" id="{8AE0D085-3DC7-413D-9B52-428BCA765CD7}"/>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736C0CC9-55D0-4BCD-9405-DB358E15AACA}"/>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59" name="Group 58">
            <a:extLst>
              <a:ext uri="{FF2B5EF4-FFF2-40B4-BE49-F238E27FC236}">
                <a16:creationId xmlns:a16="http://schemas.microsoft.com/office/drawing/2014/main" id="{0C102441-E652-4A6D-97A6-B07D9DEA54FD}"/>
              </a:ext>
            </a:extLst>
          </p:cNvPr>
          <p:cNvGrpSpPr/>
          <p:nvPr/>
        </p:nvGrpSpPr>
        <p:grpSpPr>
          <a:xfrm>
            <a:off x="358089" y="3153555"/>
            <a:ext cx="637486" cy="819957"/>
            <a:chOff x="5744168" y="721753"/>
            <a:chExt cx="637576" cy="820073"/>
          </a:xfrm>
        </p:grpSpPr>
        <p:sp>
          <p:nvSpPr>
            <p:cNvPr id="60" name="Oval 59">
              <a:extLst>
                <a:ext uri="{FF2B5EF4-FFF2-40B4-BE49-F238E27FC236}">
                  <a16:creationId xmlns:a16="http://schemas.microsoft.com/office/drawing/2014/main" id="{182379CC-A4CD-462B-92DC-F4B321018794}"/>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0DB7FA8F-1906-411B-BB68-1AB1761651E2}"/>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62" name="Group 61">
            <a:extLst>
              <a:ext uri="{FF2B5EF4-FFF2-40B4-BE49-F238E27FC236}">
                <a16:creationId xmlns:a16="http://schemas.microsoft.com/office/drawing/2014/main" id="{0109B724-409E-47A4-9231-A42D770151A5}"/>
              </a:ext>
            </a:extLst>
          </p:cNvPr>
          <p:cNvGrpSpPr/>
          <p:nvPr/>
        </p:nvGrpSpPr>
        <p:grpSpPr>
          <a:xfrm>
            <a:off x="355766" y="4268211"/>
            <a:ext cx="637486" cy="819957"/>
            <a:chOff x="5744168" y="721753"/>
            <a:chExt cx="637576" cy="820073"/>
          </a:xfrm>
        </p:grpSpPr>
        <p:sp>
          <p:nvSpPr>
            <p:cNvPr id="63" name="Oval 62">
              <a:extLst>
                <a:ext uri="{FF2B5EF4-FFF2-40B4-BE49-F238E27FC236}">
                  <a16:creationId xmlns:a16="http://schemas.microsoft.com/office/drawing/2014/main" id="{CBE31F52-B81B-491F-BA73-131419D5A8CF}"/>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C43622C4-B34B-4BD7-9A08-1585DC0E020F}"/>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65" name="Group 64">
            <a:extLst>
              <a:ext uri="{FF2B5EF4-FFF2-40B4-BE49-F238E27FC236}">
                <a16:creationId xmlns:a16="http://schemas.microsoft.com/office/drawing/2014/main" id="{F0F00DA3-BF6C-4BE5-9F15-FB2347B1B657}"/>
              </a:ext>
            </a:extLst>
          </p:cNvPr>
          <p:cNvGrpSpPr/>
          <p:nvPr/>
        </p:nvGrpSpPr>
        <p:grpSpPr>
          <a:xfrm>
            <a:off x="357259" y="5399706"/>
            <a:ext cx="637486" cy="819957"/>
            <a:chOff x="5744168" y="721753"/>
            <a:chExt cx="637576" cy="820073"/>
          </a:xfrm>
        </p:grpSpPr>
        <p:sp>
          <p:nvSpPr>
            <p:cNvPr id="66" name="Oval 65">
              <a:extLst>
                <a:ext uri="{FF2B5EF4-FFF2-40B4-BE49-F238E27FC236}">
                  <a16:creationId xmlns:a16="http://schemas.microsoft.com/office/drawing/2014/main" id="{C971DAB0-188D-4DFF-B135-9872C3D97D0E}"/>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F4189518-2B34-442D-B703-68F7BEA434A8}"/>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pic>
        <p:nvPicPr>
          <p:cNvPr id="68" name="Picture 67">
            <a:extLst>
              <a:ext uri="{FF2B5EF4-FFF2-40B4-BE49-F238E27FC236}">
                <a16:creationId xmlns:a16="http://schemas.microsoft.com/office/drawing/2014/main" id="{088C8678-8CA9-4FBE-8421-4C5039318549}"/>
              </a:ext>
            </a:extLst>
          </p:cNvPr>
          <p:cNvPicPr>
            <a:picLocks noChangeAspect="1"/>
          </p:cNvPicPr>
          <p:nvPr/>
        </p:nvPicPr>
        <p:blipFill rotWithShape="1">
          <a:blip r:embed="rId3"/>
          <a:srcRect l="11266" b="33156"/>
          <a:stretch/>
        </p:blipFill>
        <p:spPr>
          <a:xfrm>
            <a:off x="7572629" y="3945461"/>
            <a:ext cx="4441732" cy="2885665"/>
          </a:xfrm>
          <a:prstGeom prst="rect">
            <a:avLst/>
          </a:prstGeom>
        </p:spPr>
      </p:pic>
      <p:pic>
        <p:nvPicPr>
          <p:cNvPr id="69" name="Picture 68">
            <a:extLst>
              <a:ext uri="{FF2B5EF4-FFF2-40B4-BE49-F238E27FC236}">
                <a16:creationId xmlns:a16="http://schemas.microsoft.com/office/drawing/2014/main" id="{6507CD39-09C2-4140-9035-1A55E470A432}"/>
              </a:ext>
            </a:extLst>
          </p:cNvPr>
          <p:cNvPicPr>
            <a:picLocks noChangeAspect="1"/>
          </p:cNvPicPr>
          <p:nvPr/>
        </p:nvPicPr>
        <p:blipFill>
          <a:blip r:embed="rId4"/>
          <a:stretch>
            <a:fillRect/>
          </a:stretch>
        </p:blipFill>
        <p:spPr>
          <a:xfrm>
            <a:off x="5443935" y="5596432"/>
            <a:ext cx="2016197" cy="1246765"/>
          </a:xfrm>
          <a:prstGeom prst="rect">
            <a:avLst/>
          </a:prstGeom>
        </p:spPr>
      </p:pic>
    </p:spTree>
    <p:extLst>
      <p:ext uri="{BB962C8B-B14F-4D97-AF65-F5344CB8AC3E}">
        <p14:creationId xmlns:p14="http://schemas.microsoft.com/office/powerpoint/2010/main" val="4053187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0" y="-6152"/>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74" name="Bent Arrow 73"/>
          <p:cNvSpPr/>
          <p:nvPr/>
        </p:nvSpPr>
        <p:spPr bwMode="auto">
          <a:xfrm>
            <a:off x="1001800" y="2559035"/>
            <a:ext cx="1152315" cy="1522108"/>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Application Insights?</a:t>
            </a:r>
          </a:p>
        </p:txBody>
      </p:sp>
      <p:sp>
        <p:nvSpPr>
          <p:cNvPr id="38" name="Freeform 95"/>
          <p:cNvSpPr>
            <a:spLocks/>
          </p:cNvSpPr>
          <p:nvPr/>
        </p:nvSpPr>
        <p:spPr bwMode="auto">
          <a:xfrm flipH="1">
            <a:off x="51383" y="5595490"/>
            <a:ext cx="1493240" cy="9697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39" name="Freeform 95"/>
          <p:cNvSpPr>
            <a:spLocks/>
          </p:cNvSpPr>
          <p:nvPr/>
        </p:nvSpPr>
        <p:spPr bwMode="auto">
          <a:xfrm flipH="1">
            <a:off x="1544619" y="3343783"/>
            <a:ext cx="3325487" cy="121641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r>
              <a:rPr lang="en-US" sz="1600" spc="30" dirty="0">
                <a:solidFill>
                  <a:srgbClr val="404040"/>
                </a:solidFill>
              </a:rPr>
              <a:t>Telemetry is collected at each</a:t>
            </a:r>
            <a:r>
              <a:rPr lang="en-US" sz="1600" dirty="0">
                <a:solidFill>
                  <a:srgbClr val="404040"/>
                </a:solidFill>
              </a:rPr>
              <a:t> </a:t>
            </a:r>
            <a:r>
              <a:rPr lang="en-US" sz="1600" spc="-30" dirty="0">
                <a:solidFill>
                  <a:srgbClr val="404040"/>
                </a:solidFill>
              </a:rPr>
              <a:t>tier: Mobile applications, server</a:t>
            </a:r>
            <a:r>
              <a:rPr lang="en-US" sz="1600" dirty="0">
                <a:solidFill>
                  <a:srgbClr val="404040"/>
                </a:solidFill>
              </a:rPr>
              <a:t> applications and browser</a:t>
            </a:r>
          </a:p>
          <a:p>
            <a:pPr defTabSz="932239">
              <a:defRPr/>
            </a:pPr>
            <a:endParaRPr lang="en-US" sz="1600" kern="0" dirty="0">
              <a:solidFill>
                <a:srgbClr val="404040"/>
              </a:solidFill>
            </a:endParaRPr>
          </a:p>
        </p:txBody>
      </p:sp>
      <p:sp>
        <p:nvSpPr>
          <p:cNvPr id="73" name="Rectangle 72"/>
          <p:cNvSpPr/>
          <p:nvPr/>
        </p:nvSpPr>
        <p:spPr>
          <a:xfrm>
            <a:off x="1544623" y="1542000"/>
            <a:ext cx="3056441" cy="360420"/>
          </a:xfrm>
          <a:prstGeom prst="rect">
            <a:avLst/>
          </a:prstGeom>
        </p:spPr>
        <p:txBody>
          <a:bodyPr wrap="square">
            <a:spAutoFit/>
          </a:bodyPr>
          <a:lstStyle/>
          <a:p>
            <a:pPr defTabSz="914367">
              <a:lnSpc>
                <a:spcPct val="120000"/>
              </a:lnSpc>
            </a:pPr>
            <a:endParaRPr lang="en-US" sz="1600" dirty="0">
              <a:solidFill>
                <a:srgbClr val="404040"/>
              </a:solidFill>
              <a:latin typeface="Segoe UI"/>
            </a:endParaRPr>
          </a:p>
        </p:txBody>
      </p:sp>
      <p:sp>
        <p:nvSpPr>
          <p:cNvPr id="75" name="Rectangle 74"/>
          <p:cNvSpPr/>
          <p:nvPr/>
        </p:nvSpPr>
        <p:spPr>
          <a:xfrm>
            <a:off x="821487" y="2804272"/>
            <a:ext cx="4506651" cy="143154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328139" y="4440812"/>
            <a:ext cx="2699238" cy="1246816"/>
          </a:xfrm>
          <a:prstGeom prst="rect">
            <a:avLst/>
          </a:prstGeom>
        </p:spPr>
        <p:txBody>
          <a:bodyPr wrap="square">
            <a:spAutoFit/>
          </a:bodyPr>
          <a:lstStyle/>
          <a:p>
            <a:pPr defTabSz="932563">
              <a:lnSpc>
                <a:spcPct val="120000"/>
              </a:lnSpc>
            </a:pPr>
            <a:r>
              <a:rPr lang="en-US" sz="1600" dirty="0">
                <a:solidFill>
                  <a:srgbClr val="404040"/>
                </a:solidFill>
                <a:latin typeface="Segoe UI"/>
              </a:rPr>
              <a:t>Telemetry arrives in the Application Insights service in the cloud, where it is processed &amp; stored</a:t>
            </a:r>
          </a:p>
        </p:txBody>
      </p:sp>
      <p:sp>
        <p:nvSpPr>
          <p:cNvPr id="110" name="Rectangle 109"/>
          <p:cNvSpPr/>
          <p:nvPr/>
        </p:nvSpPr>
        <p:spPr>
          <a:xfrm>
            <a:off x="7789986" y="3083303"/>
            <a:ext cx="982072" cy="1522108"/>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188405" y="4395091"/>
            <a:ext cx="2162499" cy="45719"/>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0" name="Freeform 95"/>
          <p:cNvSpPr>
            <a:spLocks/>
          </p:cNvSpPr>
          <p:nvPr/>
        </p:nvSpPr>
        <p:spPr bwMode="auto">
          <a:xfrm flipH="1">
            <a:off x="684353" y="4560201"/>
            <a:ext cx="2542915" cy="16514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3" tIns="46616" rIns="93233" bIns="46616" numCol="1" anchor="ctr" anchorCtr="0" compatLnSpc="1">
            <a:prstTxWarp prst="textNoShape">
              <a:avLst/>
            </a:prstTxWarp>
          </a:bodyPr>
          <a:lstStyle/>
          <a:p>
            <a:pPr algn="ctr" defTabSz="932239">
              <a:defRPr/>
            </a:pPr>
            <a:endParaRPr lang="en-US" sz="2400" kern="0" dirty="0">
              <a:solidFill>
                <a:srgbClr val="404040"/>
              </a:solidFill>
              <a:latin typeface="Segoe UI"/>
            </a:endParaRPr>
          </a:p>
        </p:txBody>
      </p:sp>
      <p:grpSp>
        <p:nvGrpSpPr>
          <p:cNvPr id="51" name="Group 50"/>
          <p:cNvGrpSpPr/>
          <p:nvPr/>
        </p:nvGrpSpPr>
        <p:grpSpPr>
          <a:xfrm>
            <a:off x="9355014" y="5417651"/>
            <a:ext cx="2834535" cy="1439862"/>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78" name="Rectangle 77"/>
          <p:cNvSpPr/>
          <p:nvPr/>
        </p:nvSpPr>
        <p:spPr>
          <a:xfrm>
            <a:off x="4545568" y="3895544"/>
            <a:ext cx="976428" cy="1522108"/>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51" y="5069900"/>
            <a:ext cx="2172803" cy="1715370"/>
          </a:xfrm>
          <a:prstGeom prst="rect">
            <a:avLst/>
          </a:prstGeom>
        </p:spPr>
      </p:pic>
      <p:sp>
        <p:nvSpPr>
          <p:cNvPr id="46" name="Freeform 95">
            <a:extLst>
              <a:ext uri="{FF2B5EF4-FFF2-40B4-BE49-F238E27FC236}">
                <a16:creationId xmlns:a16="http://schemas.microsoft.com/office/drawing/2014/main" id="{0D47DA00-523C-4121-A0DC-FFF9A0BFD71A}"/>
              </a:ext>
            </a:extLst>
          </p:cNvPr>
          <p:cNvSpPr>
            <a:spLocks/>
          </p:cNvSpPr>
          <p:nvPr/>
        </p:nvSpPr>
        <p:spPr bwMode="auto">
          <a:xfrm flipH="1">
            <a:off x="355766" y="825331"/>
            <a:ext cx="11578052" cy="152210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3200" spc="30" dirty="0">
              <a:solidFill>
                <a:srgbClr val="404040"/>
              </a:solidFill>
            </a:endParaRPr>
          </a:p>
          <a:p>
            <a:pPr defTabSz="932239">
              <a:defRPr/>
            </a:pPr>
            <a:r>
              <a:rPr lang="en-US" sz="3200" spc="30" dirty="0">
                <a:solidFill>
                  <a:srgbClr val="404040"/>
                </a:solidFill>
              </a:rPr>
              <a:t>“Application Insights is an extensible Application Performance</a:t>
            </a:r>
          </a:p>
          <a:p>
            <a:pPr defTabSz="932239">
              <a:defRPr/>
            </a:pPr>
            <a:r>
              <a:rPr lang="en-US" sz="3200" spc="30" dirty="0">
                <a:solidFill>
                  <a:srgbClr val="404040"/>
                </a:solidFill>
              </a:rPr>
              <a:t>Management (APM) service for web developers on multiple</a:t>
            </a:r>
          </a:p>
          <a:p>
            <a:pPr defTabSz="932239">
              <a:defRPr/>
            </a:pPr>
            <a:r>
              <a:rPr lang="en-US" sz="3200" spc="30" dirty="0">
                <a:solidFill>
                  <a:srgbClr val="404040"/>
                </a:solidFill>
              </a:rPr>
              <a:t>Platforms”.</a:t>
            </a:r>
            <a:endParaRPr lang="en-US" sz="3200" kern="0" dirty="0">
              <a:solidFill>
                <a:srgbClr val="404040"/>
              </a:solidFill>
            </a:endParaRPr>
          </a:p>
        </p:txBody>
      </p:sp>
      <p:sp>
        <p:nvSpPr>
          <p:cNvPr id="48" name="Rectangle 47">
            <a:extLst>
              <a:ext uri="{FF2B5EF4-FFF2-40B4-BE49-F238E27FC236}">
                <a16:creationId xmlns:a16="http://schemas.microsoft.com/office/drawing/2014/main" id="{3280D03B-A3A6-4688-97E5-4D7551D965C4}"/>
              </a:ext>
            </a:extLst>
          </p:cNvPr>
          <p:cNvSpPr/>
          <p:nvPr/>
        </p:nvSpPr>
        <p:spPr>
          <a:xfrm>
            <a:off x="8601134" y="3680283"/>
            <a:ext cx="3112206" cy="951351"/>
          </a:xfrm>
          <a:prstGeom prst="rect">
            <a:avLst/>
          </a:prstGeom>
        </p:spPr>
        <p:txBody>
          <a:bodyPr wrap="square">
            <a:spAutoFit/>
          </a:bodyPr>
          <a:lstStyle/>
          <a:p>
            <a:pPr defTabSz="932563">
              <a:lnSpc>
                <a:spcPct val="120000"/>
              </a:lnSpc>
            </a:pPr>
            <a:r>
              <a:rPr lang="en-US" sz="1600" dirty="0">
                <a:solidFill>
                  <a:srgbClr val="404040"/>
                </a:solidFill>
              </a:rPr>
              <a:t>Get a 360° view of the application including availability, performance and usage patterns</a:t>
            </a:r>
          </a:p>
        </p:txBody>
      </p:sp>
    </p:spTree>
    <p:extLst>
      <p:ext uri="{BB962C8B-B14F-4D97-AF65-F5344CB8AC3E}">
        <p14:creationId xmlns:p14="http://schemas.microsoft.com/office/powerpoint/2010/main" val="1172188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10B5-DA6F-4608-800D-E2228476B0D9}"/>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CEC50099-C1B4-47F5-960D-009736425058}"/>
              </a:ext>
            </a:extLst>
          </p:cNvPr>
          <p:cNvSpPr/>
          <p:nvPr/>
        </p:nvSpPr>
        <p:spPr bwMode="auto">
          <a:xfrm>
            <a:off x="0" y="-6152"/>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 name="Title 1">
            <a:extLst>
              <a:ext uri="{FF2B5EF4-FFF2-40B4-BE49-F238E27FC236}">
                <a16:creationId xmlns:a16="http://schemas.microsoft.com/office/drawing/2014/main" id="{68F16389-20BF-4587-99BE-72D21A7297A9}"/>
              </a:ext>
            </a:extLst>
          </p:cNvPr>
          <p:cNvSpPr txBox="1">
            <a:spLocks/>
          </p:cNvSpPr>
          <p:nvPr/>
        </p:nvSpPr>
        <p:spPr>
          <a:xfrm>
            <a:off x="180394" y="175236"/>
            <a:ext cx="11655840" cy="899537"/>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705" dirty="0">
                <a:solidFill>
                  <a:schemeClr val="tx1"/>
                </a:solidFill>
              </a:rPr>
              <a:t>How it works</a:t>
            </a:r>
          </a:p>
        </p:txBody>
      </p:sp>
      <p:pic>
        <p:nvPicPr>
          <p:cNvPr id="6" name="Picture 5">
            <a:extLst>
              <a:ext uri="{FF2B5EF4-FFF2-40B4-BE49-F238E27FC236}">
                <a16:creationId xmlns:a16="http://schemas.microsoft.com/office/drawing/2014/main" id="{C16907DE-C44F-4BF4-B8ED-7E5F0D39D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737" y="946484"/>
            <a:ext cx="10475495" cy="5470358"/>
          </a:xfrm>
          <a:prstGeom prst="rect">
            <a:avLst/>
          </a:prstGeom>
        </p:spPr>
      </p:pic>
    </p:spTree>
    <p:extLst>
      <p:ext uri="{BB962C8B-B14F-4D97-AF65-F5344CB8AC3E}">
        <p14:creationId xmlns:p14="http://schemas.microsoft.com/office/powerpoint/2010/main" val="42908816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04523" y="1000502"/>
            <a:ext cx="637486" cy="819957"/>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TextBox 485"/>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sp>
        <p:nvSpPr>
          <p:cNvPr id="2" name="Title 1"/>
          <p:cNvSpPr>
            <a:spLocks noGrp="1"/>
          </p:cNvSpPr>
          <p:nvPr>
            <p:ph type="title" idx="4294967295"/>
          </p:nvPr>
        </p:nvSpPr>
        <p:spPr>
          <a:xfrm>
            <a:off x="536575" y="288925"/>
            <a:ext cx="11655425" cy="900113"/>
          </a:xfrm>
          <a:prstGeom prst="rect">
            <a:avLst/>
          </a:prstGeom>
        </p:spPr>
        <p:txBody>
          <a:bodyPr/>
          <a:lstStyle/>
          <a:p>
            <a:r>
              <a:rPr lang="en-US" dirty="0">
                <a:solidFill>
                  <a:schemeClr val="tx1"/>
                </a:solidFill>
              </a:rPr>
              <a:t>Sources of Telemetry</a:t>
            </a:r>
          </a:p>
        </p:txBody>
      </p:sp>
      <p:sp>
        <p:nvSpPr>
          <p:cNvPr id="377" name="Rounded Rectangle 376"/>
          <p:cNvSpPr/>
          <p:nvPr/>
        </p:nvSpPr>
        <p:spPr bwMode="auto">
          <a:xfrm>
            <a:off x="3850512" y="5178205"/>
            <a:ext cx="2517571" cy="922476"/>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a:t>
            </a:r>
          </a:p>
        </p:txBody>
      </p:sp>
      <p:sp>
        <p:nvSpPr>
          <p:cNvPr id="378" name="Rectangle 377"/>
          <p:cNvSpPr/>
          <p:nvPr/>
        </p:nvSpPr>
        <p:spPr bwMode="auto">
          <a:xfrm>
            <a:off x="3850512" y="4542555"/>
            <a:ext cx="2517571" cy="55488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platform</a:t>
            </a:r>
          </a:p>
        </p:txBody>
      </p:sp>
      <p:sp>
        <p:nvSpPr>
          <p:cNvPr id="381" name="Rectangle 380"/>
          <p:cNvSpPr/>
          <p:nvPr/>
        </p:nvSpPr>
        <p:spPr bwMode="auto">
          <a:xfrm>
            <a:off x="3850511" y="3123893"/>
            <a:ext cx="2517570" cy="133789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a:t>
            </a:r>
          </a:p>
        </p:txBody>
      </p:sp>
      <p:grpSp>
        <p:nvGrpSpPr>
          <p:cNvPr id="11" name="Group 10"/>
          <p:cNvGrpSpPr/>
          <p:nvPr/>
        </p:nvGrpSpPr>
        <p:grpSpPr>
          <a:xfrm>
            <a:off x="7519962" y="870296"/>
            <a:ext cx="4460410" cy="5255166"/>
            <a:chOff x="7394750" y="455559"/>
            <a:chExt cx="4461043" cy="5255911"/>
          </a:xfrm>
        </p:grpSpPr>
        <p:grpSp>
          <p:nvGrpSpPr>
            <p:cNvPr id="4" name="Group 3"/>
            <p:cNvGrpSpPr/>
            <p:nvPr/>
          </p:nvGrpSpPr>
          <p:grpSpPr>
            <a:xfrm>
              <a:off x="7404275" y="455559"/>
              <a:ext cx="3358228" cy="1124763"/>
              <a:chOff x="7590294" y="801789"/>
              <a:chExt cx="3358228" cy="1124763"/>
            </a:xfrm>
          </p:grpSpPr>
          <p:sp>
            <p:nvSpPr>
              <p:cNvPr id="487" name="TextBox 486"/>
              <p:cNvSpPr txBox="1"/>
              <p:nvPr/>
            </p:nvSpPr>
            <p:spPr>
              <a:xfrm>
                <a:off x="7590294" y="801789"/>
                <a:ext cx="3290945" cy="640416"/>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Outside-in monitoring</a:t>
                </a:r>
              </a:p>
            </p:txBody>
          </p:sp>
          <p:sp>
            <p:nvSpPr>
              <p:cNvPr id="488" name="TextBox 487"/>
              <p:cNvSpPr txBox="1"/>
              <p:nvPr/>
            </p:nvSpPr>
            <p:spPr>
              <a:xfrm>
                <a:off x="7590294" y="1181979"/>
                <a:ext cx="3358228" cy="744573"/>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URL pings and web tests from 16</a:t>
                </a:r>
                <a:br>
                  <a:rPr lang="en-US" sz="1600" kern="0" dirty="0">
                    <a:solidFill>
                      <a:srgbClr val="404040"/>
                    </a:solidFill>
                    <a:latin typeface="Segoe UI"/>
                  </a:rPr>
                </a:br>
                <a:r>
                  <a:rPr lang="en-US" sz="1600" kern="0" dirty="0">
                    <a:solidFill>
                      <a:srgbClr val="404040"/>
                    </a:solidFill>
                    <a:latin typeface="Segoe UI"/>
                  </a:rPr>
                  <a:t>global points of presence</a:t>
                </a:r>
              </a:p>
            </p:txBody>
          </p:sp>
        </p:grpSp>
        <p:grpSp>
          <p:nvGrpSpPr>
            <p:cNvPr id="6" name="Group 5"/>
            <p:cNvGrpSpPr/>
            <p:nvPr/>
          </p:nvGrpSpPr>
          <p:grpSpPr>
            <a:xfrm>
              <a:off x="7404275" y="1612334"/>
              <a:ext cx="3531841" cy="903169"/>
              <a:chOff x="7590294" y="2161552"/>
              <a:chExt cx="3531841" cy="903169"/>
            </a:xfrm>
          </p:grpSpPr>
          <p:sp>
            <p:nvSpPr>
              <p:cNvPr id="499" name="TextBox 498"/>
              <p:cNvSpPr txBox="1"/>
              <p:nvPr/>
            </p:nvSpPr>
            <p:spPr>
              <a:xfrm>
                <a:off x="7590294" y="2161552"/>
                <a:ext cx="3526586"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user behavior</a:t>
                </a:r>
              </a:p>
            </p:txBody>
          </p:sp>
          <p:sp>
            <p:nvSpPr>
              <p:cNvPr id="500" name="TextBox 499"/>
              <p:cNvSpPr txBox="1"/>
              <p:nvPr/>
            </p:nvSpPr>
            <p:spPr>
              <a:xfrm>
                <a:off x="7590294" y="2541742"/>
                <a:ext cx="3531841"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How is the application being used?</a:t>
                </a:r>
              </a:p>
            </p:txBody>
          </p:sp>
        </p:grpSp>
        <p:grpSp>
          <p:nvGrpSpPr>
            <p:cNvPr id="501" name="Group 500"/>
            <p:cNvGrpSpPr/>
            <p:nvPr/>
          </p:nvGrpSpPr>
          <p:grpSpPr>
            <a:xfrm>
              <a:off x="7404275" y="2547510"/>
              <a:ext cx="4103667" cy="1133585"/>
              <a:chOff x="7590294" y="2161552"/>
              <a:chExt cx="4103667" cy="1133585"/>
            </a:xfrm>
          </p:grpSpPr>
          <p:sp>
            <p:nvSpPr>
              <p:cNvPr id="502" name="TextBox 501"/>
              <p:cNvSpPr txBox="1"/>
              <p:nvPr/>
            </p:nvSpPr>
            <p:spPr>
              <a:xfrm>
                <a:off x="7590294" y="2161552"/>
                <a:ext cx="4103667"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Developer traces and events</a:t>
                </a:r>
              </a:p>
            </p:txBody>
          </p:sp>
          <p:sp>
            <p:nvSpPr>
              <p:cNvPr id="503" name="TextBox 502"/>
              <p:cNvSpPr txBox="1"/>
              <p:nvPr/>
            </p:nvSpPr>
            <p:spPr>
              <a:xfrm>
                <a:off x="7590294" y="2541742"/>
                <a:ext cx="3843981"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Whatever the developer would like to</a:t>
                </a:r>
                <a:br>
                  <a:rPr lang="en-US" sz="1600" kern="0" dirty="0">
                    <a:solidFill>
                      <a:srgbClr val="404040"/>
                    </a:solidFill>
                    <a:latin typeface="Segoe UI"/>
                  </a:rPr>
                </a:br>
                <a:r>
                  <a:rPr lang="en-US" sz="1600" kern="0" dirty="0">
                    <a:solidFill>
                      <a:srgbClr val="404040"/>
                    </a:solidFill>
                    <a:latin typeface="Segoe UI"/>
                  </a:rPr>
                  <a:t>send to Application Insights</a:t>
                </a:r>
              </a:p>
            </p:txBody>
          </p:sp>
        </p:grpSp>
        <p:grpSp>
          <p:nvGrpSpPr>
            <p:cNvPr id="504" name="Group 503"/>
            <p:cNvGrpSpPr/>
            <p:nvPr/>
          </p:nvGrpSpPr>
          <p:grpSpPr>
            <a:xfrm>
              <a:off x="7404275" y="3704285"/>
              <a:ext cx="4451518" cy="1133585"/>
              <a:chOff x="7590294" y="2161552"/>
              <a:chExt cx="4451518" cy="1133585"/>
            </a:xfrm>
          </p:grpSpPr>
          <p:sp>
            <p:nvSpPr>
              <p:cNvPr id="505" name="TextBox 504"/>
              <p:cNvSpPr txBox="1"/>
              <p:nvPr/>
            </p:nvSpPr>
            <p:spPr>
              <a:xfrm>
                <a:off x="7590294" y="2161552"/>
                <a:ext cx="4406634"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application behavior</a:t>
                </a:r>
              </a:p>
            </p:txBody>
          </p:sp>
          <p:sp>
            <p:nvSpPr>
              <p:cNvPr id="506" name="TextBox 505"/>
              <p:cNvSpPr txBox="1"/>
              <p:nvPr/>
            </p:nvSpPr>
            <p:spPr>
              <a:xfrm>
                <a:off x="7590294" y="2541742"/>
                <a:ext cx="4451518"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No coding required – service dependencies,</a:t>
                </a:r>
                <a:br>
                  <a:rPr lang="en-US" sz="1600" kern="0" dirty="0">
                    <a:solidFill>
                      <a:srgbClr val="404040"/>
                    </a:solidFill>
                    <a:latin typeface="Segoe UI"/>
                  </a:rPr>
                </a:br>
                <a:r>
                  <a:rPr lang="en-US" sz="1600" kern="0" dirty="0">
                    <a:solidFill>
                      <a:srgbClr val="404040"/>
                    </a:solidFill>
                    <a:latin typeface="Segoe UI"/>
                  </a:rPr>
                  <a:t>queries, response time, exceptions, logs, etc.</a:t>
                </a:r>
              </a:p>
            </p:txBody>
          </p:sp>
        </p:grpSp>
        <p:grpSp>
          <p:nvGrpSpPr>
            <p:cNvPr id="507" name="Group 506"/>
            <p:cNvGrpSpPr/>
            <p:nvPr/>
          </p:nvGrpSpPr>
          <p:grpSpPr>
            <a:xfrm>
              <a:off x="7394750" y="4803908"/>
              <a:ext cx="3887261" cy="907562"/>
              <a:chOff x="7590294" y="2161552"/>
              <a:chExt cx="3887261" cy="907562"/>
            </a:xfrm>
          </p:grpSpPr>
          <p:sp>
            <p:nvSpPr>
              <p:cNvPr id="508" name="TextBox 507"/>
              <p:cNvSpPr txBox="1"/>
              <p:nvPr/>
            </p:nvSpPr>
            <p:spPr>
              <a:xfrm>
                <a:off x="7590294" y="2161552"/>
                <a:ext cx="3887261"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Infrastructure performance</a:t>
                </a:r>
              </a:p>
            </p:txBody>
          </p:sp>
          <p:sp>
            <p:nvSpPr>
              <p:cNvPr id="509" name="TextBox 508"/>
              <p:cNvSpPr txBox="1"/>
              <p:nvPr/>
            </p:nvSpPr>
            <p:spPr>
              <a:xfrm>
                <a:off x="7590294" y="2541742"/>
                <a:ext cx="3122630"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System performance counters</a:t>
                </a:r>
              </a:p>
            </p:txBody>
          </p:sp>
        </p:grpSp>
      </p:grpSp>
      <p:grpSp>
        <p:nvGrpSpPr>
          <p:cNvPr id="673" name="Group 672"/>
          <p:cNvGrpSpPr/>
          <p:nvPr/>
        </p:nvGrpSpPr>
        <p:grpSpPr>
          <a:xfrm>
            <a:off x="755019" y="1338334"/>
            <a:ext cx="2775388" cy="4743299"/>
            <a:chOff x="476448" y="1519013"/>
            <a:chExt cx="2775781" cy="4743972"/>
          </a:xfrm>
        </p:grpSpPr>
        <p:cxnSp>
          <p:nvCxnSpPr>
            <p:cNvPr id="672" name="Straight Connector 671"/>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9" name="Right Arrow 648"/>
            <p:cNvSpPr/>
            <p:nvPr/>
          </p:nvSpPr>
          <p:spPr bwMode="auto">
            <a:xfrm>
              <a:off x="1266906" y="3320791"/>
              <a:ext cx="793996" cy="457252"/>
            </a:xfrm>
            <a:prstGeom prst="rightArrow">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gradFill>
                  <a:gsLst>
                    <a:gs pos="0">
                      <a:srgbClr val="FFFFFF"/>
                    </a:gs>
                    <a:gs pos="100000">
                      <a:srgbClr val="FFFFFF"/>
                    </a:gs>
                  </a:gsLst>
                  <a:lin ang="5400000" scaled="0"/>
                </a:gradFill>
                <a:latin typeface="Segoe UI"/>
              </a:endParaRPr>
            </a:p>
          </p:txBody>
        </p:sp>
        <p:grpSp>
          <p:nvGrpSpPr>
            <p:cNvPr id="17" name="Group 16"/>
            <p:cNvGrpSpPr/>
            <p:nvPr/>
          </p:nvGrpSpPr>
          <p:grpSpPr>
            <a:xfrm>
              <a:off x="476448" y="1519013"/>
              <a:ext cx="2775781" cy="1071319"/>
              <a:chOff x="367590" y="2017942"/>
              <a:chExt cx="2775781" cy="1071319"/>
            </a:xfrm>
          </p:grpSpPr>
          <p:pic>
            <p:nvPicPr>
              <p:cNvPr id="594" name="Picture 593"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602" name="Group 601"/>
              <p:cNvGrpSpPr/>
              <p:nvPr/>
            </p:nvGrpSpPr>
            <p:grpSpPr>
              <a:xfrm>
                <a:off x="1118303" y="2633636"/>
                <a:ext cx="1824166" cy="455625"/>
                <a:chOff x="336253" y="5273196"/>
                <a:chExt cx="1824166" cy="455625"/>
              </a:xfrm>
            </p:grpSpPr>
            <p:pic>
              <p:nvPicPr>
                <p:cNvPr id="603" name="Picture 602"/>
                <p:cNvPicPr>
                  <a:picLocks noChangeAspect="1"/>
                </p:cNvPicPr>
                <p:nvPr/>
              </p:nvPicPr>
              <p:blipFill>
                <a:blip r:embed="rId6"/>
                <a:stretch>
                  <a:fillRect/>
                </a:stretch>
              </p:blipFill>
              <p:spPr>
                <a:xfrm>
                  <a:off x="336253" y="5273196"/>
                  <a:ext cx="591185" cy="335005"/>
                </a:xfrm>
                <a:prstGeom prst="rect">
                  <a:avLst/>
                </a:prstGeom>
              </p:spPr>
            </p:pic>
            <p:pic>
              <p:nvPicPr>
                <p:cNvPr id="604" name="Picture 603"/>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605" name="Picture 604"/>
                <p:cNvPicPr>
                  <a:picLocks noChangeAspect="1"/>
                </p:cNvPicPr>
                <p:nvPr/>
              </p:nvPicPr>
              <p:blipFill>
                <a:blip r:embed="rId8"/>
                <a:stretch>
                  <a:fillRect/>
                </a:stretch>
              </p:blipFill>
              <p:spPr>
                <a:xfrm>
                  <a:off x="1042531" y="5273196"/>
                  <a:ext cx="488108" cy="302162"/>
                </a:xfrm>
                <a:prstGeom prst="rect">
                  <a:avLst/>
                </a:prstGeom>
              </p:spPr>
            </p:pic>
          </p:grpSp>
          <p:pic>
            <p:nvPicPr>
              <p:cNvPr id="606" name="Picture 605"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607" name="Picture 606"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608" name="Picture 607"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grpSp>
          <p:nvGrpSpPr>
            <p:cNvPr id="18" name="Group 17"/>
            <p:cNvGrpSpPr/>
            <p:nvPr/>
          </p:nvGrpSpPr>
          <p:grpSpPr>
            <a:xfrm>
              <a:off x="623494" y="4243960"/>
              <a:ext cx="2459456" cy="750294"/>
              <a:chOff x="661002" y="4082035"/>
              <a:chExt cx="2459456" cy="750294"/>
            </a:xfrm>
          </p:grpSpPr>
          <p:pic>
            <p:nvPicPr>
              <p:cNvPr id="610" name="Picture 609"/>
              <p:cNvPicPr>
                <a:picLocks noChangeAspect="1"/>
              </p:cNvPicPr>
              <p:nvPr/>
            </p:nvPicPr>
            <p:blipFill>
              <a:blip r:embed="rId9"/>
              <a:stretch>
                <a:fillRect/>
              </a:stretch>
            </p:blipFill>
            <p:spPr>
              <a:xfrm>
                <a:off x="661002" y="4082035"/>
                <a:ext cx="1213332" cy="750294"/>
              </a:xfrm>
              <a:prstGeom prst="rect">
                <a:avLst/>
              </a:prstGeom>
            </p:spPr>
          </p:pic>
          <p:pic>
            <p:nvPicPr>
              <p:cNvPr id="611" name="Picture 610"/>
              <p:cNvPicPr>
                <a:picLocks noChangeAspect="1"/>
              </p:cNvPicPr>
              <p:nvPr/>
            </p:nvPicPr>
            <p:blipFill>
              <a:blip r:embed="rId9"/>
              <a:stretch>
                <a:fillRect/>
              </a:stretch>
            </p:blipFill>
            <p:spPr>
              <a:xfrm>
                <a:off x="1907126" y="4082035"/>
                <a:ext cx="1213332" cy="750294"/>
              </a:xfrm>
              <a:prstGeom prst="rect">
                <a:avLst/>
              </a:prstGeom>
            </p:spPr>
          </p:pic>
        </p:grpSp>
        <p:pic>
          <p:nvPicPr>
            <p:cNvPr id="612" name="Picture 611"/>
            <p:cNvPicPr>
              <a:picLocks noChangeAspect="1"/>
            </p:cNvPicPr>
            <p:nvPr/>
          </p:nvPicPr>
          <p:blipFill rotWithShape="1">
            <a:blip r:embed="rId9"/>
            <a:srcRect r="67734"/>
            <a:stretch/>
          </p:blipFill>
          <p:spPr>
            <a:xfrm>
              <a:off x="797071" y="3085633"/>
              <a:ext cx="483988" cy="927568"/>
            </a:xfrm>
            <a:prstGeom prst="rect">
              <a:avLst/>
            </a:prstGeom>
          </p:spPr>
        </p:pic>
        <p:grpSp>
          <p:nvGrpSpPr>
            <p:cNvPr id="621" name="Group 620"/>
            <p:cNvGrpSpPr/>
            <p:nvPr/>
          </p:nvGrpSpPr>
          <p:grpSpPr>
            <a:xfrm>
              <a:off x="2118273" y="3231917"/>
              <a:ext cx="439738" cy="635000"/>
              <a:chOff x="2047875" y="3259138"/>
              <a:chExt cx="439738" cy="635000"/>
            </a:xfrm>
          </p:grpSpPr>
          <p:sp>
            <p:nvSpPr>
              <p:cNvPr id="20" name="AutoShape 3"/>
              <p:cNvSpPr>
                <a:spLocks noChangeAspect="1" noChangeArrowheads="1" noTextEdit="1"/>
              </p:cNvSpPr>
              <p:nvPr/>
            </p:nvSpPr>
            <p:spPr bwMode="auto">
              <a:xfrm>
                <a:off x="2047875" y="3259138"/>
                <a:ext cx="4397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1" name="Freeform 5"/>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2" name="Freeform 6"/>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3" name="Oval 7"/>
              <p:cNvSpPr>
                <a:spLocks noChangeArrowheads="1"/>
              </p:cNvSpPr>
              <p:nvPr/>
            </p:nvSpPr>
            <p:spPr bwMode="auto">
              <a:xfrm>
                <a:off x="2051050" y="3259138"/>
                <a:ext cx="433388" cy="246063"/>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4" name="Freeform 8"/>
              <p:cNvSpPr>
                <a:spLocks/>
              </p:cNvSpPr>
              <p:nvPr/>
            </p:nvSpPr>
            <p:spPr bwMode="auto">
              <a:xfrm>
                <a:off x="2085975" y="3284538"/>
                <a:ext cx="363538" cy="114300"/>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5" name="Freeform 9"/>
              <p:cNvSpPr>
                <a:spLocks/>
              </p:cNvSpPr>
              <p:nvPr/>
            </p:nvSpPr>
            <p:spPr bwMode="auto">
              <a:xfrm>
                <a:off x="2093913" y="3333751"/>
                <a:ext cx="347663" cy="130175"/>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cxnSp>
          <p:nvCxnSpPr>
            <p:cNvPr id="629" name="Elbow Connector 628"/>
            <p:cNvCxnSpPr>
              <a:stCxn id="612" idx="0"/>
              <a:endCxn id="603"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Elbow Connector 630"/>
            <p:cNvCxnSpPr>
              <a:stCxn id="16"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endCxn id="605"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Elbow Connector 651"/>
            <p:cNvCxnSpPr>
              <a:stCxn id="612" idx="2"/>
            </p:cNvCxnSpPr>
            <p:nvPr/>
          </p:nvCxnSpPr>
          <p:spPr>
            <a:xfrm rot="16200000" flipH="1">
              <a:off x="1891214" y="3161051"/>
              <a:ext cx="131290" cy="1835589"/>
            </a:xfrm>
            <a:prstGeom prst="bentConnector2">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9" name="Picture 608"/>
            <p:cNvPicPr>
              <a:picLocks noChangeAspect="1"/>
            </p:cNvPicPr>
            <p:nvPr/>
          </p:nvPicPr>
          <p:blipFill>
            <a:blip r:embed="rId9"/>
            <a:stretch>
              <a:fillRect/>
            </a:stretch>
          </p:blipFill>
          <p:spPr>
            <a:xfrm>
              <a:off x="1013469" y="5226380"/>
              <a:ext cx="1676338" cy="1036605"/>
            </a:xfrm>
            <a:prstGeom prst="rect">
              <a:avLst/>
            </a:prstGeom>
          </p:spPr>
        </p:pic>
      </p:grpSp>
      <p:pic>
        <p:nvPicPr>
          <p:cNvPr id="682" name="Picture 681" descr="pers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128" y="1669472"/>
            <a:ext cx="1860339" cy="1437534"/>
          </a:xfrm>
          <a:prstGeom prst="rect">
            <a:avLst/>
          </a:prstGeom>
        </p:spPr>
      </p:pic>
      <p:pic>
        <p:nvPicPr>
          <p:cNvPr id="683" name="Picture 682"/>
          <p:cNvPicPr>
            <a:picLocks noChangeAspect="1"/>
          </p:cNvPicPr>
          <p:nvPr/>
        </p:nvPicPr>
        <p:blipFill>
          <a:blip r:embed="rId11"/>
          <a:stretch>
            <a:fillRect/>
          </a:stretch>
        </p:blipFill>
        <p:spPr>
          <a:xfrm>
            <a:off x="2402484" y="2874319"/>
            <a:ext cx="731588" cy="964366"/>
          </a:xfrm>
          <a:prstGeom prst="rect">
            <a:avLst/>
          </a:prstGeom>
        </p:spPr>
      </p:pic>
      <p:grpSp>
        <p:nvGrpSpPr>
          <p:cNvPr id="76" name="Group 75"/>
          <p:cNvGrpSpPr/>
          <p:nvPr/>
        </p:nvGrpSpPr>
        <p:grpSpPr>
          <a:xfrm>
            <a:off x="6801148" y="2126937"/>
            <a:ext cx="637486" cy="819957"/>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79" name="Group 78"/>
          <p:cNvGrpSpPr/>
          <p:nvPr/>
        </p:nvGrpSpPr>
        <p:grpSpPr>
          <a:xfrm>
            <a:off x="6798824" y="3079284"/>
            <a:ext cx="637486" cy="819957"/>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82" name="Group 81"/>
          <p:cNvGrpSpPr/>
          <p:nvPr/>
        </p:nvGrpSpPr>
        <p:grpSpPr>
          <a:xfrm>
            <a:off x="6796501" y="4193940"/>
            <a:ext cx="637486" cy="819957"/>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TextBox 83"/>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85" name="Group 84"/>
          <p:cNvGrpSpPr/>
          <p:nvPr/>
        </p:nvGrpSpPr>
        <p:grpSpPr>
          <a:xfrm>
            <a:off x="6797994" y="5325435"/>
            <a:ext cx="637486" cy="819957"/>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spTree>
    <p:extLst>
      <p:ext uri="{BB962C8B-B14F-4D97-AF65-F5344CB8AC3E}">
        <p14:creationId xmlns:p14="http://schemas.microsoft.com/office/powerpoint/2010/main" val="26877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solidFill>
                  <a:schemeClr val="tx1"/>
                </a:solidFill>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785" y="1388670"/>
            <a:ext cx="2390466" cy="2390466"/>
          </a:xfrm>
          <a:prstGeom prst="rect">
            <a:avLst/>
          </a:prstGeom>
        </p:spPr>
      </p:pic>
      <p:pic>
        <p:nvPicPr>
          <p:cNvPr id="6" name="Picture 5"/>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787756" y="5193873"/>
            <a:ext cx="1293704" cy="129370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91284" y="4680596"/>
            <a:ext cx="1337329" cy="1337329"/>
          </a:xfrm>
          <a:prstGeom prst="rect">
            <a:avLst/>
          </a:prstGeom>
        </p:spPr>
      </p:pic>
      <p:pic>
        <p:nvPicPr>
          <p:cNvPr id="9" name="Picture 8" descr="http://thomasborzecki.ca/content/tutorials/images/php-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38327" y="4822705"/>
            <a:ext cx="1518655" cy="11389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89071" y="464132"/>
            <a:ext cx="1466038" cy="1466038"/>
          </a:xfrm>
          <a:prstGeom prst="rect">
            <a:avLst/>
          </a:prstGeom>
        </p:spPr>
      </p:pic>
      <p:pic>
        <p:nvPicPr>
          <p:cNvPr id="12" name="Picture 2" descr="http://upload.wikimedia.org/wikipedia/commons/f/f1/Ruby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90967" y="1866738"/>
            <a:ext cx="926259" cy="9271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38328" y="3500295"/>
            <a:ext cx="1009757" cy="1009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jetbus.io/images/logo-nod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59110" y="3500295"/>
            <a:ext cx="1201678" cy="1201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22979" y="652528"/>
            <a:ext cx="2961168" cy="1089246"/>
          </a:xfrm>
          <a:prstGeom prst="rect">
            <a:avLst/>
          </a:prstGeom>
        </p:spPr>
      </p:pic>
      <p:sp>
        <p:nvSpPr>
          <p:cNvPr id="15" name="Text Placeholder 103"/>
          <p:cNvSpPr txBox="1">
            <a:spLocks/>
          </p:cNvSpPr>
          <p:nvPr/>
        </p:nvSpPr>
        <p:spPr>
          <a:xfrm>
            <a:off x="354680" y="1818520"/>
            <a:ext cx="7932886" cy="5165501"/>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Easily add analytics across multiple platforms including: ASP.NET, Java/J2EE, iOS, Android, Windows, as well as OSS technologies such as Node.JS, PHP, Ruby, Python, etc.</a:t>
            </a:r>
          </a:p>
          <a:p>
            <a:pPr marL="335982" indent="-335982" defTabSz="913923"/>
            <a:r>
              <a:rPr lang="en-US" sz="2745" dirty="0">
                <a:solidFill>
                  <a:srgbClr val="000000"/>
                </a:solidFill>
                <a:latin typeface="Segoe UI Light"/>
              </a:rPr>
              <a:t>Open source SDK: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2"/>
              </a:rPr>
              <a:t>https://github.com/Microsoft/ApplicationInsights-Home</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solidFill>
                  <a:srgbClr val="000000"/>
                </a:solidFill>
                <a:latin typeface="Segoe UI Light"/>
              </a:rPr>
              <a:t>Logging framework: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3"/>
              </a:rPr>
              <a:t>Log4Net, </a:t>
            </a:r>
            <a:r>
              <a:rPr lang="en-US" sz="2745" dirty="0" err="1">
                <a:gradFill>
                  <a:gsLst>
                    <a:gs pos="1250">
                      <a:srgbClr val="3F3F3F"/>
                    </a:gs>
                    <a:gs pos="99000">
                      <a:srgbClr val="3F3F3F"/>
                    </a:gs>
                  </a:gsLst>
                  <a:lin ang="5400000" scaled="0"/>
                </a:gradFill>
                <a:latin typeface="Segoe UI Light"/>
                <a:hlinkClick r:id="rId13"/>
              </a:rPr>
              <a:t>nLog</a:t>
            </a:r>
            <a:r>
              <a:rPr lang="en-US" sz="2745" dirty="0">
                <a:gradFill>
                  <a:gsLst>
                    <a:gs pos="1250">
                      <a:srgbClr val="3F3F3F"/>
                    </a:gs>
                    <a:gs pos="99000">
                      <a:srgbClr val="3F3F3F"/>
                    </a:gs>
                  </a:gsLst>
                  <a:lin ang="5400000" scaled="0"/>
                </a:gradFill>
                <a:latin typeface="Segoe UI Light"/>
                <a:hlinkClick r:id="rId13"/>
              </a:rPr>
              <a:t>, </a:t>
            </a:r>
            <a:r>
              <a:rPr lang="en-US" sz="2745" dirty="0" err="1">
                <a:gradFill>
                  <a:gsLst>
                    <a:gs pos="1250">
                      <a:srgbClr val="3F3F3F"/>
                    </a:gs>
                    <a:gs pos="99000">
                      <a:srgbClr val="3F3F3F"/>
                    </a:gs>
                  </a:gsLst>
                  <a:lin ang="5400000" scaled="0"/>
                </a:gradFill>
                <a:latin typeface="Segoe UI Light"/>
                <a:hlinkClick r:id="rId13"/>
              </a:rPr>
              <a:t>System.Diagnostics</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4"/>
              </a:rPr>
              <a:t>Log4J, </a:t>
            </a:r>
            <a:r>
              <a:rPr lang="en-US" sz="2745" dirty="0" err="1">
                <a:gradFill>
                  <a:gsLst>
                    <a:gs pos="1250">
                      <a:srgbClr val="3F3F3F"/>
                    </a:gs>
                    <a:gs pos="99000">
                      <a:srgbClr val="3F3F3F"/>
                    </a:gs>
                  </a:gsLst>
                  <a:lin ang="5400000" scaled="0"/>
                </a:gradFill>
                <a:latin typeface="Segoe UI Light"/>
                <a:hlinkClick r:id="rId14"/>
              </a:rPr>
              <a:t>Logback</a:t>
            </a:r>
            <a:endParaRPr lang="en-US" sz="2745" dirty="0">
              <a:gradFill>
                <a:gsLst>
                  <a:gs pos="1250">
                    <a:srgbClr val="3F3F3F"/>
                  </a:gs>
                  <a:gs pos="99000">
                    <a:srgbClr val="3F3F3F"/>
                  </a:gs>
                </a:gsLst>
                <a:lin ang="5400000" scaled="0"/>
              </a:gradFill>
              <a:latin typeface="Segoe UI Light"/>
            </a:endParaRPr>
          </a:p>
          <a:p>
            <a:pPr marL="342834" indent="-342834" defTabSz="913376" fontAlgn="base">
              <a:lnSpc>
                <a:spcPct val="120000"/>
              </a:lnSpc>
              <a:spcBef>
                <a:spcPct val="0"/>
              </a:spcBef>
              <a:spcAft>
                <a:spcPct val="0"/>
              </a:spcAft>
              <a:buSzTx/>
            </a:pPr>
            <a:endParaRPr lang="en-US" sz="2745" kern="0" spc="50" dirty="0">
              <a:solidFill>
                <a:srgbClr val="000000"/>
              </a:solidFill>
              <a:latin typeface="Segoe UI Light"/>
            </a:endParaRPr>
          </a:p>
        </p:txBody>
      </p:sp>
      <p:sp>
        <p:nvSpPr>
          <p:cNvPr id="16" name="Rectangle 15"/>
          <p:cNvSpPr/>
          <p:nvPr/>
        </p:nvSpPr>
        <p:spPr>
          <a:xfrm>
            <a:off x="571558" y="1070115"/>
            <a:ext cx="3026854"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Any app support</a:t>
            </a:r>
          </a:p>
        </p:txBody>
      </p:sp>
      <p:sp>
        <p:nvSpPr>
          <p:cNvPr id="19" name="Title 1"/>
          <p:cNvSpPr txBox="1">
            <a:spLocks/>
          </p:cNvSpPr>
          <p:nvPr/>
        </p:nvSpPr>
        <p:spPr>
          <a:xfrm>
            <a:off x="228927" y="310827"/>
            <a:ext cx="11655425" cy="900113"/>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a:solidFill>
                  <a:schemeClr val="tx1"/>
                </a:solidFill>
              </a:rPr>
              <a:t>Key capabilities</a:t>
            </a:r>
          </a:p>
        </p:txBody>
      </p:sp>
    </p:spTree>
    <p:extLst>
      <p:ext uri="{BB962C8B-B14F-4D97-AF65-F5344CB8AC3E}">
        <p14:creationId xmlns:p14="http://schemas.microsoft.com/office/powerpoint/2010/main" val="74056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927" y="310827"/>
            <a:ext cx="11655425" cy="900113"/>
          </a:xfrm>
          <a:prstGeom prst="rect">
            <a:avLst/>
          </a:prstGeom>
        </p:spPr>
        <p:txBody>
          <a:bodyPr/>
          <a:lstStyle/>
          <a:p>
            <a:r>
              <a:rPr lang="en-US" dirty="0">
                <a:solidFill>
                  <a:schemeClr val="tx1"/>
                </a:solidFill>
              </a:rPr>
              <a:t>Key capabilities</a:t>
            </a:r>
          </a:p>
        </p:txBody>
      </p:sp>
      <p:sp>
        <p:nvSpPr>
          <p:cNvPr id="225" name="Rectangle 224"/>
          <p:cNvSpPr/>
          <p:nvPr/>
        </p:nvSpPr>
        <p:spPr>
          <a:xfrm>
            <a:off x="4340501" y="1504878"/>
            <a:ext cx="4033912" cy="452590"/>
          </a:xfrm>
          <a:prstGeom prst="rect">
            <a:avLst/>
          </a:prstGeom>
        </p:spPr>
        <p:txBody>
          <a:bodyPr wrap="square">
            <a:spAutoFit/>
          </a:bodyPr>
          <a:lstStyle/>
          <a:p>
            <a:pPr algn="ctr" defTabSz="914367"/>
            <a:endParaRPr lang="en-US" sz="2353" dirty="0">
              <a:solidFill>
                <a:srgbClr val="404040"/>
              </a:solidFill>
              <a:latin typeface="Segoe UI"/>
            </a:endParaRPr>
          </a:p>
        </p:txBody>
      </p:sp>
      <p:grpSp>
        <p:nvGrpSpPr>
          <p:cNvPr id="226" name="Group 225"/>
          <p:cNvGrpSpPr/>
          <p:nvPr/>
        </p:nvGrpSpPr>
        <p:grpSpPr>
          <a:xfrm>
            <a:off x="306590" y="1504878"/>
            <a:ext cx="4033912" cy="4642197"/>
            <a:chOff x="46037" y="2049462"/>
            <a:chExt cx="4114800" cy="4735283"/>
          </a:xfrm>
        </p:grpSpPr>
        <p:sp>
          <p:nvSpPr>
            <p:cNvPr id="227" name="Rectangle 226"/>
            <p:cNvSpPr/>
            <p:nvPr/>
          </p:nvSpPr>
          <p:spPr>
            <a:xfrm>
              <a:off x="46037" y="2049462"/>
              <a:ext cx="4114800" cy="2514535"/>
            </a:xfrm>
            <a:prstGeom prst="rect">
              <a:avLst/>
            </a:prstGeom>
          </p:spPr>
          <p:txBody>
            <a:bodyPr wrap="square">
              <a:spAutoFit/>
            </a:bodyPr>
            <a:lstStyle/>
            <a:p>
              <a:pPr algn="ctr" defTabSz="914367"/>
              <a:r>
                <a:rPr lang="en-US" sz="1765" b="1" dirty="0">
                  <a:solidFill>
                    <a:srgbClr val="404040"/>
                  </a:solidFill>
                  <a:latin typeface="Segoe UI"/>
                </a:rPr>
                <a:t>360° View Across</a:t>
              </a:r>
            </a:p>
            <a:p>
              <a:pPr algn="ctr" defTabSz="914367"/>
              <a:r>
                <a:rPr lang="en-US" sz="1765" b="1" dirty="0">
                  <a:solidFill>
                    <a:srgbClr val="404040"/>
                  </a:solidFill>
                  <a:latin typeface="Segoe UI"/>
                </a:rPr>
                <a:t>Availability, Performance &amp; Usage</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Overall app health via Overview Blade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correlate performance &amp; usage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Detailed insights with a click of a button through intuitive data exploration</a:t>
              </a:r>
              <a:endParaRPr lang="en-US" sz="2353" dirty="0">
                <a:solidFill>
                  <a:srgbClr val="404040"/>
                </a:solidFill>
                <a:latin typeface="Segoe UI"/>
              </a:endParaRPr>
            </a:p>
          </p:txBody>
        </p:sp>
        <p:pic>
          <p:nvPicPr>
            <p:cNvPr id="228" name="Picture 227"/>
            <p:cNvPicPr>
              <a:picLocks noChangeAspect="1"/>
            </p:cNvPicPr>
            <p:nvPr/>
          </p:nvPicPr>
          <p:blipFill>
            <a:blip r:embed="rId3"/>
            <a:stretch>
              <a:fillRect/>
            </a:stretch>
          </p:blipFill>
          <p:spPr>
            <a:xfrm>
              <a:off x="928429" y="5021262"/>
              <a:ext cx="2350016" cy="1763483"/>
            </a:xfrm>
            <a:prstGeom prst="rect">
              <a:avLst/>
            </a:prstGeom>
          </p:spPr>
        </p:pic>
      </p:grpSp>
      <p:grpSp>
        <p:nvGrpSpPr>
          <p:cNvPr id="229" name="Group 228"/>
          <p:cNvGrpSpPr/>
          <p:nvPr/>
        </p:nvGrpSpPr>
        <p:grpSpPr>
          <a:xfrm>
            <a:off x="4340501" y="1504878"/>
            <a:ext cx="4033912" cy="4583490"/>
            <a:chOff x="4160837" y="2049462"/>
            <a:chExt cx="4114800" cy="4675399"/>
          </a:xfrm>
        </p:grpSpPr>
        <p:cxnSp>
          <p:nvCxnSpPr>
            <p:cNvPr id="230" name="Straight Connector 229"/>
            <p:cNvCxnSpPr/>
            <p:nvPr/>
          </p:nvCxnSpPr>
          <p:spPr>
            <a:xfrm>
              <a:off x="41608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4160837" y="2049462"/>
              <a:ext cx="4114800" cy="3111621"/>
            </a:xfrm>
            <a:prstGeom prst="rect">
              <a:avLst/>
            </a:prstGeom>
          </p:spPr>
          <p:txBody>
            <a:bodyPr wrap="square">
              <a:spAutoFit/>
            </a:bodyPr>
            <a:lstStyle/>
            <a:p>
              <a:pPr algn="ctr" defTabSz="914367"/>
              <a:r>
                <a:rPr lang="en-US" sz="1765" b="1" dirty="0">
                  <a:solidFill>
                    <a:srgbClr val="404040"/>
                  </a:solidFill>
                  <a:latin typeface="Segoe UI"/>
                </a:rPr>
                <a:t>Fast &amp; Powerful Diagnostics &amp; Usage Insights </a:t>
              </a:r>
              <a:endParaRPr lang="en-US" sz="2353" b="1"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diagnose availability &amp; performance issues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Learn &amp; improve continuously with usage insights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Extend your telemetry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Export your data for further analysis</a:t>
              </a:r>
              <a:br>
                <a:rPr lang="en-US" sz="1568" dirty="0">
                  <a:solidFill>
                    <a:srgbClr val="404040"/>
                  </a:solidFill>
                  <a:latin typeface="Segoe UI"/>
                </a:rPr>
              </a:br>
              <a:endParaRPr lang="en-US" sz="1568" dirty="0">
                <a:solidFill>
                  <a:srgbClr val="404040"/>
                </a:solidFill>
                <a:latin typeface="Segoe UI"/>
              </a:endParaRPr>
            </a:p>
          </p:txBody>
        </p:sp>
        <p:pic>
          <p:nvPicPr>
            <p:cNvPr id="232" name="Picture 231"/>
            <p:cNvPicPr>
              <a:picLocks noChangeAspect="1"/>
            </p:cNvPicPr>
            <p:nvPr/>
          </p:nvPicPr>
          <p:blipFill>
            <a:blip r:embed="rId4"/>
            <a:stretch>
              <a:fillRect/>
            </a:stretch>
          </p:blipFill>
          <p:spPr>
            <a:xfrm>
              <a:off x="5190943" y="5081146"/>
              <a:ext cx="2210238" cy="1643715"/>
            </a:xfrm>
            <a:prstGeom prst="rect">
              <a:avLst/>
            </a:prstGeom>
          </p:spPr>
        </p:pic>
      </p:grpSp>
      <p:grpSp>
        <p:nvGrpSpPr>
          <p:cNvPr id="233" name="Group 232"/>
          <p:cNvGrpSpPr/>
          <p:nvPr/>
        </p:nvGrpSpPr>
        <p:grpSpPr>
          <a:xfrm>
            <a:off x="8374413" y="1504879"/>
            <a:ext cx="4033912" cy="4315630"/>
            <a:chOff x="8275637" y="2049462"/>
            <a:chExt cx="4114800" cy="4622797"/>
          </a:xfrm>
        </p:grpSpPr>
        <p:sp>
          <p:nvSpPr>
            <p:cNvPr id="234" name="Rectangle 233"/>
            <p:cNvSpPr/>
            <p:nvPr/>
          </p:nvSpPr>
          <p:spPr>
            <a:xfrm>
              <a:off x="8275637" y="2049462"/>
              <a:ext cx="4114800" cy="2292935"/>
            </a:xfrm>
            <a:prstGeom prst="rect">
              <a:avLst/>
            </a:prstGeom>
          </p:spPr>
          <p:txBody>
            <a:bodyPr wrap="square">
              <a:spAutoFit/>
            </a:bodyPr>
            <a:lstStyle/>
            <a:p>
              <a:pPr algn="ctr" defTabSz="914367"/>
              <a:r>
                <a:rPr lang="en-US" sz="1765" b="1" dirty="0">
                  <a:solidFill>
                    <a:srgbClr val="404040"/>
                  </a:solidFill>
                  <a:latin typeface="Segoe UI"/>
                </a:rPr>
                <a:t>Built-in Analytics</a:t>
              </a:r>
            </a:p>
            <a:p>
              <a:pPr algn="ctr" defTabSz="914367"/>
              <a:r>
                <a:rPr lang="en-US" sz="1765" b="1" dirty="0">
                  <a:solidFill>
                    <a:srgbClr val="404040"/>
                  </a:solidFill>
                  <a:latin typeface="Segoe UI"/>
                </a:rPr>
                <a:t>for any app </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Supports any app type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Zero-click enablement</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No-touch monitoring</a:t>
              </a:r>
              <a:br>
                <a:rPr lang="en-US" sz="1568" dirty="0">
                  <a:solidFill>
                    <a:srgbClr val="404040"/>
                  </a:solidFill>
                  <a:latin typeface="Segoe UI"/>
                </a:rPr>
              </a:br>
              <a:endParaRPr lang="en-US" sz="1568" dirty="0">
                <a:solidFill>
                  <a:srgbClr val="404040"/>
                </a:solidFill>
                <a:latin typeface="Segoe UI"/>
              </a:endParaRPr>
            </a:p>
          </p:txBody>
        </p:sp>
        <p:cxnSp>
          <p:nvCxnSpPr>
            <p:cNvPr id="235" name="Straight Connector 234"/>
            <p:cNvCxnSpPr/>
            <p:nvPr/>
          </p:nvCxnSpPr>
          <p:spPr>
            <a:xfrm>
              <a:off x="82756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9200235" y="5133747"/>
              <a:ext cx="2265604" cy="1538512"/>
              <a:chOff x="3757613" y="4330700"/>
              <a:chExt cx="1919288" cy="1303338"/>
            </a:xfrm>
          </p:grpSpPr>
          <p:sp>
            <p:nvSpPr>
              <p:cNvPr id="237"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8"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9"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0"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1"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2"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3"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4"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5"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6"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7"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8"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9"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0"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1"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2"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3"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4"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5"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6"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7"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8"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9"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0"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1"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2"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3"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4"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5"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6"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7"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8"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9"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0"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1"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2"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3"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4"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5"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6"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7"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8"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9"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0"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1"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2"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3"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4"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5"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6"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7"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8"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9"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0"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1"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3"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4"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5"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6"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7"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8"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9"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0"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1"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2"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3"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4"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5"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6"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7"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8"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9"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0"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1"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2"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3"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4"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5"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6"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7"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8"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9"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0"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1"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2"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3"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4"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5"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6"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7"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8"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9"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0"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1"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2"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3"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4"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5"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6"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7"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8"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9"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0"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1"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2"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3"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4"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5"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6"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7"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8"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9"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0"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1"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2"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3"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4"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5"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6"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7"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8"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9"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0"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1"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2"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3"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4"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5"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6"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7"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8"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9"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0"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1"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2"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3"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4"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5"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6"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7"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8"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9"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0"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1"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2"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3"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4"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5"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6"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7"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8"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9"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0"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1"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2"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3"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4"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5"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6"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7"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8"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9"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0"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1"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2"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3"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4"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5"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6"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7"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8"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9"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0"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1"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2"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3"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4"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5"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6"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grpSp>
      </p:grpSp>
    </p:spTree>
    <p:extLst>
      <p:ext uri="{BB962C8B-B14F-4D97-AF65-F5344CB8AC3E}">
        <p14:creationId xmlns:p14="http://schemas.microsoft.com/office/powerpoint/2010/main" val="2306870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500" fill="hold"/>
                                        <p:tgtEl>
                                          <p:spTgt spid="229"/>
                                        </p:tgtEl>
                                        <p:attrNameLst>
                                          <p:attrName>ppt_x</p:attrName>
                                        </p:attrNameLst>
                                      </p:cBhvr>
                                      <p:tavLst>
                                        <p:tav tm="0">
                                          <p:val>
                                            <p:strVal val="1+#ppt_w/2"/>
                                          </p:val>
                                        </p:tav>
                                        <p:tav tm="100000">
                                          <p:val>
                                            <p:strVal val="#ppt_x"/>
                                          </p:val>
                                        </p:tav>
                                      </p:tavLst>
                                    </p:anim>
                                    <p:anim calcmode="lin" valueType="num">
                                      <p:cBhvr additive="base">
                                        <p:cTn id="8"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3"/>
                                        </p:tgtEl>
                                        <p:attrNameLst>
                                          <p:attrName>style.visibility</p:attrName>
                                        </p:attrNameLst>
                                      </p:cBhvr>
                                      <p:to>
                                        <p:strVal val="visible"/>
                                      </p:to>
                                    </p:set>
                                    <p:anim calcmode="lin" valueType="num">
                                      <p:cBhvr additive="base">
                                        <p:cTn id="13" dur="500" fill="hold"/>
                                        <p:tgtEl>
                                          <p:spTgt spid="233"/>
                                        </p:tgtEl>
                                        <p:attrNameLst>
                                          <p:attrName>ppt_x</p:attrName>
                                        </p:attrNameLst>
                                      </p:cBhvr>
                                      <p:tavLst>
                                        <p:tav tm="0">
                                          <p:val>
                                            <p:strVal val="1+#ppt_w/2"/>
                                          </p:val>
                                        </p:tav>
                                        <p:tav tm="100000">
                                          <p:val>
                                            <p:strVal val="#ppt_x"/>
                                          </p:val>
                                        </p:tav>
                                      </p:tavLst>
                                    </p:anim>
                                    <p:anim calcmode="lin" valueType="num">
                                      <p:cBhvr additive="base">
                                        <p:cTn id="14" dur="500" fill="hold"/>
                                        <p:tgtEl>
                                          <p:spTgt spid="2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28227</TotalTime>
  <Words>2417</Words>
  <Application>Microsoft Office PowerPoint</Application>
  <PresentationFormat>Widescreen</PresentationFormat>
  <Paragraphs>321</Paragraphs>
  <Slides>27</Slides>
  <Notes>20</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27</vt:i4>
      </vt:variant>
    </vt:vector>
  </HeadingPairs>
  <TitlesOfParts>
    <vt:vector size="48" baseType="lpstr">
      <vt:lpstr>ＭＳ Ｐゴシック</vt:lpstr>
      <vt:lpstr>Arial</vt:lpstr>
      <vt:lpstr>Avenir LT Pro 45 Book</vt:lpstr>
      <vt:lpstr>Calibri</vt:lpstr>
      <vt:lpstr>Consolas</vt:lpstr>
      <vt:lpstr>Segoe</vt:lpstr>
      <vt:lpstr>Segoe UI</vt:lpstr>
      <vt:lpstr>Segoe UI Light</vt:lpstr>
      <vt:lpstr>Segoe ui light (Headings)</vt:lpstr>
      <vt:lpstr>Segoe UI Semibold</vt:lpstr>
      <vt:lpstr>Segoe UI Semilight</vt:lpstr>
      <vt:lpstr>Times New Roman</vt:lpstr>
      <vt:lpstr>Wingdings</vt:lpstr>
      <vt:lpstr>1_Azure Event</vt:lpstr>
      <vt:lpstr>1_5-30629_Build_Template_DARK BLUE</vt:lpstr>
      <vt:lpstr>5-30610_Microsoft_Ignite_Keynote_Template</vt:lpstr>
      <vt:lpstr>1_BUILD CHARCOAL BACKGROUND</vt:lpstr>
      <vt:lpstr>1_5-30629_Build_Template_WHITE</vt:lpstr>
      <vt:lpstr>MSVID_White_16x9_2012-08-18</vt:lpstr>
      <vt:lpstr>Titles &amp; Breakers</vt:lpstr>
      <vt:lpstr>TEE14 Speaker PPT Template</vt:lpstr>
      <vt:lpstr>Azure Application Insights and Jupyter Notebook to analyze large scale data </vt:lpstr>
      <vt:lpstr>Who am I?</vt:lpstr>
      <vt:lpstr>Here is a small story….</vt:lpstr>
      <vt:lpstr>Why Logging?</vt:lpstr>
      <vt:lpstr>What is Application Insights?</vt:lpstr>
      <vt:lpstr>PowerPoint Presentation</vt:lpstr>
      <vt:lpstr>Sources of Telemetry</vt:lpstr>
      <vt:lpstr> </vt:lpstr>
      <vt:lpstr>Key capabilities</vt:lpstr>
      <vt:lpstr>Overview Blade</vt:lpstr>
      <vt:lpstr>Drill down</vt:lpstr>
      <vt:lpstr>Drill down tools</vt:lpstr>
      <vt:lpstr>Fast and powerful insights</vt:lpstr>
      <vt:lpstr>Fast and powerful insights</vt:lpstr>
      <vt:lpstr>Fast and powerful insights</vt:lpstr>
      <vt:lpstr>What is Jupyter Notebook?</vt:lpstr>
      <vt:lpstr>Here comes Azure Notebook</vt:lpstr>
      <vt:lpstr>Let’s code </vt:lpstr>
      <vt:lpstr>Who wants some stickers?  </vt:lpstr>
      <vt:lpstr>Where to go from 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Sajeetharan Sinnathurai</cp:lastModifiedBy>
  <cp:revision>519</cp:revision>
  <cp:lastPrinted>2014-03-26T17:46:13Z</cp:lastPrinted>
  <dcterms:created xsi:type="dcterms:W3CDTF">2014-03-19T23:21:38Z</dcterms:created>
  <dcterms:modified xsi:type="dcterms:W3CDTF">2018-04-21T06:47:29Z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